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94" r:id="rId1"/>
    <p:sldMasterId id="2147491491" r:id="rId2"/>
    <p:sldMasterId id="2147491517" r:id="rId3"/>
    <p:sldMasterId id="2147491516" r:id="rId4"/>
    <p:sldMasterId id="2147491518" r:id="rId5"/>
    <p:sldMasterId id="2147491519" r:id="rId6"/>
    <p:sldMasterId id="2147491520" r:id="rId7"/>
    <p:sldMasterId id="2147483682" r:id="rId8"/>
    <p:sldMasterId id="2147491531" r:id="rId9"/>
    <p:sldMasterId id="2147491533" r:id="rId10"/>
  </p:sldMasterIdLst>
  <p:notesMasterIdLst>
    <p:notesMasterId r:id="rId24"/>
  </p:notesMasterIdLst>
  <p:handoutMasterIdLst>
    <p:handoutMasterId r:id="rId25"/>
  </p:handoutMasterIdLst>
  <p:sldIdLst>
    <p:sldId id="256" r:id="rId11"/>
    <p:sldId id="404" r:id="rId12"/>
    <p:sldId id="411" r:id="rId13"/>
    <p:sldId id="412" r:id="rId14"/>
    <p:sldId id="413" r:id="rId15"/>
    <p:sldId id="414" r:id="rId16"/>
    <p:sldId id="415" r:id="rId17"/>
    <p:sldId id="416" r:id="rId18"/>
    <p:sldId id="417" r:id="rId19"/>
    <p:sldId id="405" r:id="rId20"/>
    <p:sldId id="316" r:id="rId21"/>
    <p:sldId id="340" r:id="rId22"/>
    <p:sldId id="410" r:id="rId23"/>
  </p:sldIdLst>
  <p:sldSz cx="9144000" cy="5143500" type="screen16x9"/>
  <p:notesSz cx="6735763" cy="9866313"/>
  <p:embeddedFontLst>
    <p:embeddedFont>
      <p:font typeface="Century Gothic" panose="020B050202020202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MS PGothic" panose="020B0600070205080204" pitchFamily="34" charset="-128"/>
      <p:regular r:id="rId34"/>
    </p:embeddedFont>
    <p:embeddedFont>
      <p:font typeface="Times" panose="02020603050405020304" pitchFamily="18" charset="0"/>
      <p:regular r:id="rId35"/>
      <p:bold r:id="rId36"/>
      <p:italic r:id="rId37"/>
      <p:boldItalic r:id="rId38"/>
    </p:embeddedFont>
  </p:embeddedFontLst>
  <p:defaultTextStyle>
    <a:defPPr>
      <a:defRPr lang="da-DK"/>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43E"/>
    <a:srgbClr val="1A2940"/>
    <a:srgbClr val="000000"/>
    <a:srgbClr val="B2B2B2"/>
    <a:srgbClr val="003250"/>
    <a:srgbClr val="969696"/>
    <a:srgbClr val="0070E8"/>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57" autoAdjust="0"/>
    <p:restoredTop sz="86784" autoAdjust="0"/>
  </p:normalViewPr>
  <p:slideViewPr>
    <p:cSldViewPr>
      <p:cViewPr varScale="1">
        <p:scale>
          <a:sx n="138" d="100"/>
          <a:sy n="138" d="100"/>
        </p:scale>
        <p:origin x="552" y="10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1" d="100"/>
          <a:sy n="81" d="100"/>
        </p:scale>
        <p:origin x="4008" y="10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817" tIns="45908" rIns="91817" bIns="45908" numCol="1" anchor="t" anchorCtr="0" compatLnSpc="1">
            <a:prstTxWarp prst="textNoShape">
              <a:avLst/>
            </a:prstTxWarp>
          </a:bodyPr>
          <a:lstStyle>
            <a:lvl1pPr>
              <a:defRPr sz="1300">
                <a:cs typeface="Arial" charset="0"/>
              </a:defRPr>
            </a:lvl1pPr>
          </a:lstStyle>
          <a:p>
            <a:pPr>
              <a:defRPr/>
            </a:pPr>
            <a:endParaRPr lang="en-US" altLang="da-DK"/>
          </a:p>
        </p:txBody>
      </p:sp>
      <p:sp>
        <p:nvSpPr>
          <p:cNvPr id="27651" name="Rectangle 3"/>
          <p:cNvSpPr>
            <a:spLocks noGrp="1" noChangeArrowheads="1"/>
          </p:cNvSpPr>
          <p:nvPr>
            <p:ph type="dt" sz="quarter" idx="1"/>
          </p:nvPr>
        </p:nvSpPr>
        <p:spPr bwMode="auto">
          <a:xfrm>
            <a:off x="3816350" y="0"/>
            <a:ext cx="2917825" cy="492125"/>
          </a:xfrm>
          <a:prstGeom prst="rect">
            <a:avLst/>
          </a:prstGeom>
          <a:noFill/>
          <a:ln w="9525">
            <a:noFill/>
            <a:miter lim="800000"/>
            <a:headEnd/>
            <a:tailEnd/>
          </a:ln>
          <a:effectLst/>
        </p:spPr>
        <p:txBody>
          <a:bodyPr vert="horz" wrap="square" lIns="91817" tIns="45908" rIns="91817" bIns="45908" numCol="1" anchor="t" anchorCtr="0" compatLnSpc="1">
            <a:prstTxWarp prst="textNoShape">
              <a:avLst/>
            </a:prstTxWarp>
          </a:bodyPr>
          <a:lstStyle>
            <a:lvl1pPr algn="r">
              <a:defRPr sz="1300">
                <a:cs typeface="Arial" charset="0"/>
              </a:defRPr>
            </a:lvl1pPr>
          </a:lstStyle>
          <a:p>
            <a:pPr>
              <a:defRPr/>
            </a:pPr>
            <a:endParaRPr lang="en-US" altLang="da-DK"/>
          </a:p>
        </p:txBody>
      </p:sp>
      <p:sp>
        <p:nvSpPr>
          <p:cNvPr id="27652" name="Rectangle 4"/>
          <p:cNvSpPr>
            <a:spLocks noGrp="1" noChangeArrowheads="1"/>
          </p:cNvSpPr>
          <p:nvPr>
            <p:ph type="ftr" sz="quarter" idx="2"/>
          </p:nvPr>
        </p:nvSpPr>
        <p:spPr bwMode="auto">
          <a:xfrm>
            <a:off x="0" y="9371013"/>
            <a:ext cx="2917825" cy="493712"/>
          </a:xfrm>
          <a:prstGeom prst="rect">
            <a:avLst/>
          </a:prstGeom>
          <a:noFill/>
          <a:ln w="9525">
            <a:noFill/>
            <a:miter lim="800000"/>
            <a:headEnd/>
            <a:tailEnd/>
          </a:ln>
          <a:effectLst/>
        </p:spPr>
        <p:txBody>
          <a:bodyPr vert="horz" wrap="square" lIns="91817" tIns="45908" rIns="91817" bIns="45908" numCol="1" anchor="b" anchorCtr="0" compatLnSpc="1">
            <a:prstTxWarp prst="textNoShape">
              <a:avLst/>
            </a:prstTxWarp>
          </a:bodyPr>
          <a:lstStyle>
            <a:lvl1pPr>
              <a:defRPr sz="1300">
                <a:cs typeface="Arial" charset="0"/>
              </a:defRPr>
            </a:lvl1pPr>
          </a:lstStyle>
          <a:p>
            <a:pPr>
              <a:defRPr/>
            </a:pPr>
            <a:endParaRPr lang="en-US" altLang="da-DK"/>
          </a:p>
        </p:txBody>
      </p:sp>
      <p:sp>
        <p:nvSpPr>
          <p:cNvPr id="27653" name="Rectangle 5"/>
          <p:cNvSpPr>
            <a:spLocks noGrp="1" noChangeArrowheads="1"/>
          </p:cNvSpPr>
          <p:nvPr>
            <p:ph type="sldNum" sz="quarter" idx="3"/>
          </p:nvPr>
        </p:nvSpPr>
        <p:spPr bwMode="auto">
          <a:xfrm>
            <a:off x="3816350" y="9371013"/>
            <a:ext cx="2917825" cy="493712"/>
          </a:xfrm>
          <a:prstGeom prst="rect">
            <a:avLst/>
          </a:prstGeom>
          <a:noFill/>
          <a:ln w="9525">
            <a:noFill/>
            <a:miter lim="800000"/>
            <a:headEnd/>
            <a:tailEnd/>
          </a:ln>
          <a:effectLst/>
        </p:spPr>
        <p:txBody>
          <a:bodyPr vert="horz" wrap="square" lIns="91817" tIns="45908" rIns="91817" bIns="45908" numCol="1" anchor="b" anchorCtr="0" compatLnSpc="1">
            <a:prstTxWarp prst="textNoShape">
              <a:avLst/>
            </a:prstTxWarp>
          </a:bodyPr>
          <a:lstStyle>
            <a:lvl1pPr algn="r">
              <a:defRPr sz="1300"/>
            </a:lvl1pPr>
          </a:lstStyle>
          <a:p>
            <a:pPr>
              <a:defRPr/>
            </a:pPr>
            <a:fld id="{8757325C-8E30-4EFB-872C-46C8CC690EC7}" type="slidenum">
              <a:rPr lang="en-US" altLang="da-DK"/>
              <a:pPr>
                <a:defRPr/>
              </a:pPr>
              <a:t>‹#›</a:t>
            </a:fld>
            <a:endParaRPr lang="en-US" altLang="da-DK"/>
          </a:p>
        </p:txBody>
      </p:sp>
    </p:spTree>
    <p:extLst>
      <p:ext uri="{BB962C8B-B14F-4D97-AF65-F5344CB8AC3E}">
        <p14:creationId xmlns:p14="http://schemas.microsoft.com/office/powerpoint/2010/main" val="339219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817" tIns="45908" rIns="91817" bIns="45908" numCol="1" anchor="t" anchorCtr="0" compatLnSpc="1">
            <a:prstTxWarp prst="textNoShape">
              <a:avLst/>
            </a:prstTxWarp>
          </a:bodyPr>
          <a:lstStyle>
            <a:lvl1pPr>
              <a:defRPr sz="1300">
                <a:cs typeface="Arial" charset="0"/>
              </a:defRPr>
            </a:lvl1pPr>
          </a:lstStyle>
          <a:p>
            <a:pPr>
              <a:defRPr/>
            </a:pPr>
            <a:endParaRPr lang="da-DK" altLang="da-DK"/>
          </a:p>
        </p:txBody>
      </p:sp>
      <p:sp>
        <p:nvSpPr>
          <p:cNvPr id="68611" name="Rectangle 3"/>
          <p:cNvSpPr>
            <a:spLocks noGrp="1" noChangeArrowheads="1"/>
          </p:cNvSpPr>
          <p:nvPr>
            <p:ph type="dt" idx="1"/>
          </p:nvPr>
        </p:nvSpPr>
        <p:spPr bwMode="auto">
          <a:xfrm>
            <a:off x="3816350" y="0"/>
            <a:ext cx="2917825" cy="492125"/>
          </a:xfrm>
          <a:prstGeom prst="rect">
            <a:avLst/>
          </a:prstGeom>
          <a:noFill/>
          <a:ln w="9525">
            <a:noFill/>
            <a:miter lim="800000"/>
            <a:headEnd/>
            <a:tailEnd/>
          </a:ln>
          <a:effectLst/>
        </p:spPr>
        <p:txBody>
          <a:bodyPr vert="horz" wrap="square" lIns="91817" tIns="45908" rIns="91817" bIns="45908" numCol="1" anchor="t" anchorCtr="0" compatLnSpc="1">
            <a:prstTxWarp prst="textNoShape">
              <a:avLst/>
            </a:prstTxWarp>
          </a:bodyPr>
          <a:lstStyle>
            <a:lvl1pPr algn="r">
              <a:defRPr sz="1300">
                <a:cs typeface="Arial" charset="0"/>
              </a:defRPr>
            </a:lvl1pPr>
          </a:lstStyle>
          <a:p>
            <a:pPr>
              <a:defRPr/>
            </a:pPr>
            <a:endParaRPr lang="da-DK" altLang="da-DK"/>
          </a:p>
        </p:txBody>
      </p:sp>
      <p:sp>
        <p:nvSpPr>
          <p:cNvPr id="9220" name="Rectangle 4"/>
          <p:cNvSpPr>
            <a:spLocks noGrp="1" noRot="1" noChangeAspect="1" noChangeArrowheads="1" noTextEdit="1"/>
          </p:cNvSpPr>
          <p:nvPr>
            <p:ph type="sldImg" idx="2"/>
          </p:nvPr>
        </p:nvSpPr>
        <p:spPr bwMode="auto">
          <a:xfrm>
            <a:off x="77788" y="738188"/>
            <a:ext cx="6580187"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676275" y="4686300"/>
            <a:ext cx="5386388" cy="4441825"/>
          </a:xfrm>
          <a:prstGeom prst="rect">
            <a:avLst/>
          </a:prstGeom>
          <a:noFill/>
          <a:ln w="9525">
            <a:noFill/>
            <a:miter lim="800000"/>
            <a:headEnd/>
            <a:tailEnd/>
          </a:ln>
          <a:effectLst/>
        </p:spPr>
        <p:txBody>
          <a:bodyPr vert="horz" wrap="square" lIns="91817" tIns="45908" rIns="91817" bIns="45908" numCol="1" anchor="t" anchorCtr="0" compatLnSpc="1">
            <a:prstTxWarp prst="textNoShape">
              <a:avLst/>
            </a:prstTxWarp>
          </a:body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68614" name="Rectangle 6"/>
          <p:cNvSpPr>
            <a:spLocks noGrp="1" noChangeArrowheads="1"/>
          </p:cNvSpPr>
          <p:nvPr>
            <p:ph type="ftr" sz="quarter" idx="4"/>
          </p:nvPr>
        </p:nvSpPr>
        <p:spPr bwMode="auto">
          <a:xfrm>
            <a:off x="0" y="9371013"/>
            <a:ext cx="2917825" cy="493712"/>
          </a:xfrm>
          <a:prstGeom prst="rect">
            <a:avLst/>
          </a:prstGeom>
          <a:noFill/>
          <a:ln w="9525">
            <a:noFill/>
            <a:miter lim="800000"/>
            <a:headEnd/>
            <a:tailEnd/>
          </a:ln>
          <a:effectLst/>
        </p:spPr>
        <p:txBody>
          <a:bodyPr vert="horz" wrap="square" lIns="91817" tIns="45908" rIns="91817" bIns="45908" numCol="1" anchor="b" anchorCtr="0" compatLnSpc="1">
            <a:prstTxWarp prst="textNoShape">
              <a:avLst/>
            </a:prstTxWarp>
          </a:bodyPr>
          <a:lstStyle>
            <a:lvl1pPr>
              <a:defRPr sz="1300">
                <a:cs typeface="Arial" charset="0"/>
              </a:defRPr>
            </a:lvl1pPr>
          </a:lstStyle>
          <a:p>
            <a:pPr>
              <a:defRPr/>
            </a:pPr>
            <a:endParaRPr lang="da-DK" altLang="da-DK"/>
          </a:p>
        </p:txBody>
      </p:sp>
      <p:sp>
        <p:nvSpPr>
          <p:cNvPr id="68615" name="Rectangle 7"/>
          <p:cNvSpPr>
            <a:spLocks noGrp="1" noChangeArrowheads="1"/>
          </p:cNvSpPr>
          <p:nvPr>
            <p:ph type="sldNum" sz="quarter" idx="5"/>
          </p:nvPr>
        </p:nvSpPr>
        <p:spPr bwMode="auto">
          <a:xfrm>
            <a:off x="3816350" y="9371013"/>
            <a:ext cx="2917825" cy="493712"/>
          </a:xfrm>
          <a:prstGeom prst="rect">
            <a:avLst/>
          </a:prstGeom>
          <a:noFill/>
          <a:ln w="9525">
            <a:noFill/>
            <a:miter lim="800000"/>
            <a:headEnd/>
            <a:tailEnd/>
          </a:ln>
          <a:effectLst/>
        </p:spPr>
        <p:txBody>
          <a:bodyPr vert="horz" wrap="square" lIns="91817" tIns="45908" rIns="91817" bIns="45908" numCol="1" anchor="b" anchorCtr="0" compatLnSpc="1">
            <a:prstTxWarp prst="textNoShape">
              <a:avLst/>
            </a:prstTxWarp>
          </a:bodyPr>
          <a:lstStyle>
            <a:lvl1pPr algn="r">
              <a:defRPr sz="1300"/>
            </a:lvl1pPr>
          </a:lstStyle>
          <a:p>
            <a:pPr>
              <a:defRPr/>
            </a:pPr>
            <a:fld id="{3C94D746-69FD-4BE5-96D5-5F098932A6E1}" type="slidenum">
              <a:rPr lang="da-DK" altLang="da-DK"/>
              <a:pPr>
                <a:defRPr/>
              </a:pPr>
              <a:t>‹#›</a:t>
            </a:fld>
            <a:endParaRPr lang="da-DK" altLang="da-DK"/>
          </a:p>
        </p:txBody>
      </p:sp>
    </p:spTree>
    <p:extLst>
      <p:ext uri="{BB962C8B-B14F-4D97-AF65-F5344CB8AC3E}">
        <p14:creationId xmlns:p14="http://schemas.microsoft.com/office/powerpoint/2010/main" val="2887792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A4ACCDE0-E3FE-4B19-A649-FB65B06D0957}" type="slidenum">
              <a:rPr lang="da-DK" altLang="da-DK" sz="1300" smtClean="0"/>
              <a:pPr/>
              <a:t>1</a:t>
            </a:fld>
            <a:endParaRPr lang="da-DK" altLang="da-DK" sz="1300"/>
          </a:p>
        </p:txBody>
      </p:sp>
    </p:spTree>
    <p:extLst>
      <p:ext uri="{BB962C8B-B14F-4D97-AF65-F5344CB8AC3E}">
        <p14:creationId xmlns:p14="http://schemas.microsoft.com/office/powerpoint/2010/main" val="937937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0135">
              <a:defRPr/>
            </a:pPr>
            <a:r>
              <a:rPr lang="en-GB" altLang="da-DK" dirty="0"/>
              <a:t>MacArtney A/S </a:t>
            </a:r>
            <a:r>
              <a:rPr lang="en-GB" altLang="da-DK" baseline="0" dirty="0"/>
              <a:t>was founded in Esbjerg in 1978 and is the Group headquarters. In the early days, the main activity of MacArtney was that of a sales representative, selling and distributing underwater technology products in Europe. Later on a cable moulding and repair workshop was added, enabling MacArtney to provide service and small scale production to the portfolio. From this, the company has evolved step by step to be where we are today with vast engineering competences allowing us to offer complete turn-key system solutions to our customers and a network of subsidiaries and local </a:t>
            </a:r>
            <a:r>
              <a:rPr lang="en-GB" altLang="da-DK" baseline="0" dirty="0" err="1"/>
              <a:t>distributiors</a:t>
            </a:r>
            <a:r>
              <a:rPr lang="en-GB" altLang="da-DK" baseline="0" dirty="0"/>
              <a:t> across the globe.    </a:t>
            </a:r>
            <a:endParaRPr lang="en-GB" altLang="da-DK" dirty="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31360" indent="-281292">
              <a:defRPr sz="2400">
                <a:solidFill>
                  <a:schemeClr val="tx1"/>
                </a:solidFill>
                <a:latin typeface="Times" panose="02020603050405020304" pitchFamily="18" charset="0"/>
                <a:cs typeface="Arial" panose="020B0604020202020204" pitchFamily="34" charset="0"/>
              </a:defRPr>
            </a:lvl2pPr>
            <a:lvl3pPr marL="1125169" indent="-225034">
              <a:defRPr sz="2400">
                <a:solidFill>
                  <a:schemeClr val="tx1"/>
                </a:solidFill>
                <a:latin typeface="Times" panose="02020603050405020304" pitchFamily="18" charset="0"/>
                <a:cs typeface="Arial" panose="020B0604020202020204" pitchFamily="34" charset="0"/>
              </a:defRPr>
            </a:lvl3pPr>
            <a:lvl4pPr marL="1575237" indent="-225034">
              <a:defRPr sz="2400">
                <a:solidFill>
                  <a:schemeClr val="tx1"/>
                </a:solidFill>
                <a:latin typeface="Times" panose="02020603050405020304" pitchFamily="18" charset="0"/>
                <a:cs typeface="Arial" panose="020B0604020202020204" pitchFamily="34" charset="0"/>
              </a:defRPr>
            </a:lvl4pPr>
            <a:lvl5pPr marL="2025305" indent="-225034">
              <a:defRPr sz="2400">
                <a:solidFill>
                  <a:schemeClr val="tx1"/>
                </a:solidFill>
                <a:latin typeface="Times" panose="02020603050405020304" pitchFamily="18" charset="0"/>
                <a:cs typeface="Arial" panose="020B0604020202020204" pitchFamily="34" charset="0"/>
              </a:defRPr>
            </a:lvl5pPr>
            <a:lvl6pPr marL="2475372"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25440"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375508"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25575"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5E68CD66-7515-41E4-A5C0-FB8E611AD926}" type="slidenum">
              <a:rPr lang="da-DK" altLang="da-DK" sz="1300"/>
              <a:pPr/>
              <a:t>2</a:t>
            </a:fld>
            <a:endParaRPr lang="da-DK" altLang="da-DK" sz="1300" dirty="0"/>
          </a:p>
        </p:txBody>
      </p:sp>
    </p:spTree>
    <p:extLst>
      <p:ext uri="{BB962C8B-B14F-4D97-AF65-F5344CB8AC3E}">
        <p14:creationId xmlns:p14="http://schemas.microsoft.com/office/powerpoint/2010/main" val="653027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0135">
              <a:defRPr/>
            </a:pPr>
            <a:r>
              <a:rPr lang="en-GB" altLang="da-DK" dirty="0">
                <a:solidFill>
                  <a:srgbClr val="FF0000"/>
                </a:solidFill>
              </a:rPr>
              <a:t>From</a:t>
            </a:r>
            <a:r>
              <a:rPr lang="en-GB" altLang="da-DK" baseline="0" dirty="0">
                <a:solidFill>
                  <a:srgbClr val="FF0000"/>
                </a:solidFill>
              </a:rPr>
              <a:t> the start in the bedroom of Mac and Winnie’s private home, MacArtney is now housed in a modern, purpose-built facility in </a:t>
            </a:r>
            <a:r>
              <a:rPr lang="en-GB" altLang="da-DK" baseline="0" dirty="0" err="1">
                <a:solidFill>
                  <a:srgbClr val="FF0000"/>
                </a:solidFill>
              </a:rPr>
              <a:t>Hjerting</a:t>
            </a:r>
            <a:r>
              <a:rPr lang="en-GB" altLang="da-DK" baseline="0" dirty="0">
                <a:solidFill>
                  <a:srgbClr val="FF0000"/>
                </a:solidFill>
              </a:rPr>
              <a:t>, 10 km north of Esbjerg. The office has, like the company itself, undergone an immense evolution, where the office and workshop space has been extended almost every 2</a:t>
            </a:r>
            <a:r>
              <a:rPr lang="en-GB" altLang="da-DK" baseline="30000" dirty="0">
                <a:solidFill>
                  <a:srgbClr val="FF0000"/>
                </a:solidFill>
              </a:rPr>
              <a:t>nd</a:t>
            </a:r>
            <a:r>
              <a:rPr lang="en-GB" altLang="da-DK" baseline="0" dirty="0">
                <a:solidFill>
                  <a:srgbClr val="FF0000"/>
                </a:solidFill>
              </a:rPr>
              <a:t> to 3</a:t>
            </a:r>
            <a:r>
              <a:rPr lang="en-GB" altLang="da-DK" baseline="30000" dirty="0">
                <a:solidFill>
                  <a:srgbClr val="FF0000"/>
                </a:solidFill>
              </a:rPr>
              <a:t>rd</a:t>
            </a:r>
            <a:r>
              <a:rPr lang="en-GB" altLang="da-DK" baseline="0" dirty="0">
                <a:solidFill>
                  <a:srgbClr val="FF0000"/>
                </a:solidFill>
              </a:rPr>
              <a:t> year. Lastly – in 2016, MacArtney purchased the neighbouring compound, whereby the total office and workshop space has been doubled to approx. 7,000 m2 and 20,000 m2 of land. The recent addition will be rebuilt into workshop and production space, stores, shipping and receipt area and a new canteen.    </a:t>
            </a:r>
            <a:endParaRPr lang="en-GB" altLang="da-DK" dirty="0">
              <a:solidFill>
                <a:srgbClr val="FF0000"/>
              </a:solidFill>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31360" indent="-281292">
              <a:defRPr sz="2400">
                <a:solidFill>
                  <a:schemeClr val="tx1"/>
                </a:solidFill>
                <a:latin typeface="Times" panose="02020603050405020304" pitchFamily="18" charset="0"/>
                <a:cs typeface="Arial" panose="020B0604020202020204" pitchFamily="34" charset="0"/>
              </a:defRPr>
            </a:lvl2pPr>
            <a:lvl3pPr marL="1125169" indent="-225034">
              <a:defRPr sz="2400">
                <a:solidFill>
                  <a:schemeClr val="tx1"/>
                </a:solidFill>
                <a:latin typeface="Times" panose="02020603050405020304" pitchFamily="18" charset="0"/>
                <a:cs typeface="Arial" panose="020B0604020202020204" pitchFamily="34" charset="0"/>
              </a:defRPr>
            </a:lvl3pPr>
            <a:lvl4pPr marL="1575237" indent="-225034">
              <a:defRPr sz="2400">
                <a:solidFill>
                  <a:schemeClr val="tx1"/>
                </a:solidFill>
                <a:latin typeface="Times" panose="02020603050405020304" pitchFamily="18" charset="0"/>
                <a:cs typeface="Arial" panose="020B0604020202020204" pitchFamily="34" charset="0"/>
              </a:defRPr>
            </a:lvl4pPr>
            <a:lvl5pPr marL="2025305" indent="-225034">
              <a:defRPr sz="2400">
                <a:solidFill>
                  <a:schemeClr val="tx1"/>
                </a:solidFill>
                <a:latin typeface="Times" panose="02020603050405020304" pitchFamily="18" charset="0"/>
                <a:cs typeface="Arial" panose="020B0604020202020204" pitchFamily="34" charset="0"/>
              </a:defRPr>
            </a:lvl5pPr>
            <a:lvl6pPr marL="2475372"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25440"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375508"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25575" indent="-225034"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04F0962E-ABA3-4065-860E-254D851B67E3}" type="slidenum">
              <a:rPr lang="da-DK" altLang="da-DK" sz="1300"/>
              <a:pPr/>
              <a:t>10</a:t>
            </a:fld>
            <a:endParaRPr lang="da-DK" altLang="da-DK" sz="1300"/>
          </a:p>
        </p:txBody>
      </p:sp>
    </p:spTree>
    <p:extLst>
      <p:ext uri="{BB962C8B-B14F-4D97-AF65-F5344CB8AC3E}">
        <p14:creationId xmlns:p14="http://schemas.microsoft.com/office/powerpoint/2010/main" val="121566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dirty="0"/>
              <a:t>This slide shows </a:t>
            </a:r>
            <a:r>
              <a:rPr lang="da-DK" altLang="da-DK" dirty="0" err="1"/>
              <a:t>examples</a:t>
            </a:r>
            <a:r>
              <a:rPr lang="da-DK" altLang="da-DK" dirty="0"/>
              <a:t> of recent </a:t>
            </a:r>
            <a:r>
              <a:rPr lang="da-DK" altLang="da-DK" dirty="0" err="1"/>
              <a:t>deliveries</a:t>
            </a:r>
            <a:r>
              <a:rPr lang="da-DK" altLang="da-DK" dirty="0"/>
              <a:t> of </a:t>
            </a:r>
            <a:r>
              <a:rPr lang="da-DK" altLang="da-DK" dirty="0" err="1"/>
              <a:t>winch</a:t>
            </a:r>
            <a:r>
              <a:rPr lang="da-DK" altLang="da-DK" dirty="0"/>
              <a:t> and handling systems to the Ocean Science </a:t>
            </a:r>
            <a:r>
              <a:rPr lang="da-DK" altLang="da-DK" dirty="0" err="1"/>
              <a:t>market</a:t>
            </a:r>
            <a:r>
              <a:rPr lang="da-DK" altLang="da-DK" dirty="0"/>
              <a:t>. </a:t>
            </a:r>
          </a:p>
          <a:p>
            <a:endParaRPr lang="da-DK" altLang="da-DK" dirty="0"/>
          </a:p>
          <a:p>
            <a:r>
              <a:rPr lang="da-DK" altLang="da-DK" dirty="0"/>
              <a:t>The Ocean Science </a:t>
            </a:r>
            <a:r>
              <a:rPr lang="da-DK" altLang="da-DK" dirty="0" err="1"/>
              <a:t>market</a:t>
            </a:r>
            <a:r>
              <a:rPr lang="da-DK" altLang="da-DK" dirty="0"/>
              <a:t> is in </a:t>
            </a:r>
            <a:r>
              <a:rPr lang="da-DK" altLang="da-DK" dirty="0" err="1"/>
              <a:t>many</a:t>
            </a:r>
            <a:r>
              <a:rPr lang="da-DK" altLang="da-DK" dirty="0"/>
              <a:t> </a:t>
            </a:r>
            <a:r>
              <a:rPr lang="da-DK" altLang="da-DK" dirty="0" err="1"/>
              <a:t>ways</a:t>
            </a:r>
            <a:r>
              <a:rPr lang="da-DK" altLang="da-DK" dirty="0"/>
              <a:t> </a:t>
            </a:r>
            <a:r>
              <a:rPr lang="da-DK" altLang="da-DK" dirty="0" err="1"/>
              <a:t>helping</a:t>
            </a:r>
            <a:r>
              <a:rPr lang="da-DK" altLang="da-DK" dirty="0"/>
              <a:t> </a:t>
            </a:r>
            <a:r>
              <a:rPr lang="da-DK" altLang="da-DK" dirty="0" err="1"/>
              <a:t>us</a:t>
            </a:r>
            <a:r>
              <a:rPr lang="da-DK" altLang="da-DK" dirty="0"/>
              <a:t> to </a:t>
            </a:r>
            <a:r>
              <a:rPr lang="da-DK" altLang="da-DK" dirty="0" err="1"/>
              <a:t>develop</a:t>
            </a:r>
            <a:r>
              <a:rPr lang="da-DK" altLang="da-DK" dirty="0"/>
              <a:t> new products, as </a:t>
            </a:r>
            <a:r>
              <a:rPr lang="da-DK" altLang="da-DK" dirty="0" err="1"/>
              <a:t>this</a:t>
            </a:r>
            <a:r>
              <a:rPr lang="da-DK" altLang="da-DK" dirty="0"/>
              <a:t> </a:t>
            </a:r>
            <a:r>
              <a:rPr lang="da-DK" altLang="da-DK" dirty="0" err="1"/>
              <a:t>market</a:t>
            </a:r>
            <a:r>
              <a:rPr lang="da-DK" altLang="da-DK" dirty="0"/>
              <a:t> segment </a:t>
            </a:r>
            <a:r>
              <a:rPr lang="da-DK" altLang="da-DK" dirty="0" err="1"/>
              <a:t>often</a:t>
            </a:r>
            <a:r>
              <a:rPr lang="da-DK" altLang="da-DK" dirty="0"/>
              <a:t> </a:t>
            </a:r>
            <a:r>
              <a:rPr lang="da-DK" altLang="da-DK" dirty="0" err="1"/>
              <a:t>are</a:t>
            </a:r>
            <a:r>
              <a:rPr lang="da-DK" altLang="da-DK" dirty="0"/>
              <a:t> </a:t>
            </a:r>
            <a:r>
              <a:rPr lang="da-DK" altLang="da-DK" dirty="0" err="1"/>
              <a:t>requiring</a:t>
            </a:r>
            <a:r>
              <a:rPr lang="da-DK" altLang="da-DK" dirty="0"/>
              <a:t> new ”</a:t>
            </a:r>
            <a:r>
              <a:rPr lang="da-DK" altLang="da-DK" dirty="0" err="1"/>
              <a:t>tools</a:t>
            </a:r>
            <a:r>
              <a:rPr lang="da-DK" altLang="da-DK" dirty="0"/>
              <a:t>”. </a:t>
            </a:r>
            <a:r>
              <a:rPr lang="da-DK" altLang="da-DK" dirty="0" err="1"/>
              <a:t>When</a:t>
            </a:r>
            <a:r>
              <a:rPr lang="da-DK" altLang="da-DK" dirty="0"/>
              <a:t> </a:t>
            </a:r>
            <a:r>
              <a:rPr lang="da-DK" altLang="da-DK" dirty="0" err="1"/>
              <a:t>addressing</a:t>
            </a:r>
            <a:r>
              <a:rPr lang="da-DK" altLang="da-DK" dirty="0"/>
              <a:t> </a:t>
            </a:r>
            <a:r>
              <a:rPr lang="da-DK" altLang="da-DK" dirty="0" err="1"/>
              <a:t>this</a:t>
            </a:r>
            <a:r>
              <a:rPr lang="da-DK" altLang="da-DK" dirty="0"/>
              <a:t> </a:t>
            </a:r>
            <a:r>
              <a:rPr lang="da-DK" altLang="da-DK" dirty="0" err="1"/>
              <a:t>market</a:t>
            </a:r>
            <a:r>
              <a:rPr lang="da-DK" altLang="da-DK" dirty="0"/>
              <a:t> segment, </a:t>
            </a:r>
            <a:r>
              <a:rPr lang="da-DK" altLang="da-DK" dirty="0" err="1"/>
              <a:t>we</a:t>
            </a:r>
            <a:r>
              <a:rPr lang="da-DK" altLang="da-DK" dirty="0"/>
              <a:t> </a:t>
            </a:r>
            <a:r>
              <a:rPr lang="da-DK" altLang="da-DK" dirty="0" err="1"/>
              <a:t>should</a:t>
            </a:r>
            <a:r>
              <a:rPr lang="da-DK" altLang="da-DK" dirty="0"/>
              <a:t> </a:t>
            </a:r>
            <a:r>
              <a:rPr lang="da-DK" altLang="da-DK" dirty="0" err="1"/>
              <a:t>know</a:t>
            </a:r>
            <a:r>
              <a:rPr lang="da-DK" altLang="da-DK" dirty="0"/>
              <a:t> </a:t>
            </a:r>
            <a:r>
              <a:rPr lang="da-DK" altLang="da-DK" dirty="0" err="1"/>
              <a:t>that</a:t>
            </a:r>
            <a:r>
              <a:rPr lang="da-DK" altLang="da-DK" dirty="0"/>
              <a:t> </a:t>
            </a:r>
            <a:r>
              <a:rPr lang="da-DK" altLang="da-DK" dirty="0" err="1"/>
              <a:t>our</a:t>
            </a:r>
            <a:r>
              <a:rPr lang="da-DK" altLang="da-DK" dirty="0"/>
              <a:t> </a:t>
            </a:r>
            <a:r>
              <a:rPr lang="da-DK" altLang="da-DK" dirty="0" err="1"/>
              <a:t>complete</a:t>
            </a:r>
            <a:r>
              <a:rPr lang="da-DK" altLang="da-DK" dirty="0"/>
              <a:t> port folio </a:t>
            </a:r>
            <a:r>
              <a:rPr lang="da-DK" altLang="da-DK" dirty="0" err="1"/>
              <a:t>within</a:t>
            </a:r>
            <a:r>
              <a:rPr lang="da-DK" altLang="da-DK" dirty="0"/>
              <a:t> </a:t>
            </a:r>
            <a:r>
              <a:rPr lang="da-DK" altLang="da-DK" dirty="0" err="1"/>
              <a:t>winch</a:t>
            </a:r>
            <a:r>
              <a:rPr lang="da-DK" altLang="da-DK" dirty="0"/>
              <a:t> and L&amp;R system </a:t>
            </a:r>
            <a:r>
              <a:rPr lang="da-DK" altLang="da-DK" dirty="0" err="1"/>
              <a:t>be</a:t>
            </a:r>
            <a:r>
              <a:rPr lang="da-DK" altLang="da-DK" dirty="0"/>
              <a:t> relevant. As it </a:t>
            </a:r>
            <a:r>
              <a:rPr lang="da-DK" altLang="da-DK" dirty="0" err="1"/>
              <a:t>can</a:t>
            </a:r>
            <a:r>
              <a:rPr lang="da-DK" altLang="da-DK" dirty="0"/>
              <a:t> </a:t>
            </a:r>
            <a:r>
              <a:rPr lang="da-DK" altLang="da-DK" dirty="0" err="1"/>
              <a:t>be</a:t>
            </a:r>
            <a:r>
              <a:rPr lang="da-DK" altLang="da-DK" dirty="0"/>
              <a:t> </a:t>
            </a:r>
            <a:r>
              <a:rPr lang="da-DK" altLang="da-DK" dirty="0" err="1"/>
              <a:t>seen</a:t>
            </a:r>
            <a:r>
              <a:rPr lang="da-DK" altLang="da-DK" dirty="0"/>
              <a:t> on the slides, </a:t>
            </a:r>
            <a:r>
              <a:rPr lang="da-DK" altLang="da-DK" dirty="0" err="1"/>
              <a:t>then</a:t>
            </a:r>
            <a:r>
              <a:rPr lang="da-DK" altLang="da-DK" dirty="0"/>
              <a:t> </a:t>
            </a:r>
            <a:r>
              <a:rPr lang="da-DK" altLang="da-DK" dirty="0" err="1"/>
              <a:t>everything</a:t>
            </a:r>
            <a:r>
              <a:rPr lang="da-DK" altLang="da-DK" dirty="0"/>
              <a:t> from the smallest Cormac M to big AHC </a:t>
            </a:r>
            <a:r>
              <a:rPr lang="da-DK" altLang="da-DK" dirty="0" err="1"/>
              <a:t>winch</a:t>
            </a:r>
            <a:r>
              <a:rPr lang="da-DK" altLang="da-DK" dirty="0"/>
              <a:t> systems has </a:t>
            </a:r>
            <a:r>
              <a:rPr lang="da-DK" altLang="da-DK" dirty="0" err="1"/>
              <a:t>been</a:t>
            </a:r>
            <a:r>
              <a:rPr lang="da-DK" altLang="da-DK" dirty="0"/>
              <a:t> sold </a:t>
            </a:r>
            <a:r>
              <a:rPr lang="da-DK" altLang="da-DK" dirty="0" err="1"/>
              <a:t>into</a:t>
            </a:r>
            <a:r>
              <a:rPr lang="da-DK" altLang="da-DK" dirty="0"/>
              <a:t> </a:t>
            </a:r>
            <a:r>
              <a:rPr lang="da-DK" altLang="da-DK" dirty="0" err="1"/>
              <a:t>this</a:t>
            </a:r>
            <a:r>
              <a:rPr lang="da-DK" altLang="da-DK" dirty="0"/>
              <a:t> </a:t>
            </a:r>
            <a:r>
              <a:rPr lang="da-DK" altLang="da-DK" dirty="0" err="1"/>
              <a:t>market</a:t>
            </a:r>
            <a:r>
              <a:rPr lang="da-DK" altLang="da-DK" dirty="0"/>
              <a:t>.</a:t>
            </a:r>
          </a:p>
          <a:p>
            <a:endParaRPr lang="da-DK" altLang="da-DK" dirty="0"/>
          </a:p>
          <a:p>
            <a:r>
              <a:rPr lang="da-DK" altLang="da-DK" dirty="0" err="1"/>
              <a:t>Specific</a:t>
            </a:r>
            <a:r>
              <a:rPr lang="da-DK" altLang="da-DK" dirty="0"/>
              <a:t> attention </a:t>
            </a:r>
            <a:r>
              <a:rPr lang="da-DK" altLang="da-DK" dirty="0" err="1"/>
              <a:t>should</a:t>
            </a:r>
            <a:r>
              <a:rPr lang="da-DK" altLang="da-DK" dirty="0"/>
              <a:t> </a:t>
            </a:r>
            <a:r>
              <a:rPr lang="da-DK" altLang="da-DK" dirty="0" err="1"/>
              <a:t>be</a:t>
            </a:r>
            <a:r>
              <a:rPr lang="da-DK" altLang="da-DK" dirty="0"/>
              <a:t> </a:t>
            </a:r>
            <a:r>
              <a:rPr lang="da-DK" altLang="da-DK" dirty="0" err="1"/>
              <a:t>directed</a:t>
            </a:r>
            <a:r>
              <a:rPr lang="da-DK" altLang="da-DK" dirty="0"/>
              <a:t> to </a:t>
            </a:r>
            <a:r>
              <a:rPr lang="da-DK" altLang="da-DK" dirty="0" err="1"/>
              <a:t>complete</a:t>
            </a:r>
            <a:r>
              <a:rPr lang="da-DK" altLang="da-DK" dirty="0"/>
              <a:t> ”over the side handling” system for research </a:t>
            </a:r>
            <a:r>
              <a:rPr lang="da-DK" altLang="da-DK" dirty="0" err="1"/>
              <a:t>vessels</a:t>
            </a:r>
            <a:r>
              <a:rPr lang="da-DK" altLang="da-DK" dirty="0"/>
              <a:t>. </a:t>
            </a:r>
            <a:r>
              <a:rPr lang="da-DK" altLang="da-DK" dirty="0" err="1"/>
              <a:t>We</a:t>
            </a:r>
            <a:r>
              <a:rPr lang="da-DK" altLang="da-DK" dirty="0"/>
              <a:t> have a </a:t>
            </a:r>
            <a:r>
              <a:rPr lang="da-DK" altLang="da-DK" dirty="0" err="1"/>
              <a:t>good</a:t>
            </a:r>
            <a:r>
              <a:rPr lang="da-DK" altLang="da-DK" dirty="0"/>
              <a:t> track </a:t>
            </a:r>
            <a:r>
              <a:rPr lang="da-DK" altLang="da-DK" dirty="0" err="1"/>
              <a:t>record</a:t>
            </a:r>
            <a:r>
              <a:rPr lang="da-DK" altLang="da-DK" dirty="0"/>
              <a:t> </a:t>
            </a:r>
            <a:r>
              <a:rPr lang="da-DK" altLang="da-DK" dirty="0" err="1"/>
              <a:t>within</a:t>
            </a:r>
            <a:r>
              <a:rPr lang="da-DK" altLang="da-DK" dirty="0"/>
              <a:t> </a:t>
            </a:r>
            <a:r>
              <a:rPr lang="da-DK" altLang="da-DK" dirty="0" err="1"/>
              <a:t>these</a:t>
            </a:r>
            <a:r>
              <a:rPr lang="da-DK" altLang="da-DK" dirty="0"/>
              <a:t> types of </a:t>
            </a:r>
            <a:r>
              <a:rPr lang="da-DK" altLang="da-DK" dirty="0" err="1"/>
              <a:t>customers</a:t>
            </a:r>
            <a:r>
              <a:rPr lang="da-DK" altLang="da-DK" dirty="0"/>
              <a:t>. Recent </a:t>
            </a:r>
            <a:r>
              <a:rPr lang="da-DK" altLang="da-DK" dirty="0" err="1"/>
              <a:t>deliveries</a:t>
            </a:r>
            <a:r>
              <a:rPr lang="da-DK" altLang="da-DK" dirty="0"/>
              <a:t> of </a:t>
            </a:r>
            <a:r>
              <a:rPr lang="da-DK" altLang="da-DK" dirty="0" err="1"/>
              <a:t>complete</a:t>
            </a:r>
            <a:r>
              <a:rPr lang="da-DK" altLang="da-DK" dirty="0"/>
              <a:t> </a:t>
            </a:r>
            <a:r>
              <a:rPr lang="da-DK" altLang="da-DK" dirty="0" err="1"/>
              <a:t>winch</a:t>
            </a:r>
            <a:r>
              <a:rPr lang="da-DK" altLang="da-DK" dirty="0"/>
              <a:t> </a:t>
            </a:r>
            <a:r>
              <a:rPr lang="da-DK" altLang="da-DK" dirty="0" err="1"/>
              <a:t>packages</a:t>
            </a:r>
            <a:r>
              <a:rPr lang="da-DK" altLang="da-DK" dirty="0"/>
              <a:t> </a:t>
            </a:r>
            <a:r>
              <a:rPr lang="da-DK" altLang="da-DK" dirty="0" err="1"/>
              <a:t>include</a:t>
            </a:r>
            <a:r>
              <a:rPr lang="da-DK" altLang="da-DK" dirty="0"/>
              <a:t> 2 Research </a:t>
            </a:r>
            <a:r>
              <a:rPr lang="da-DK" altLang="da-DK" dirty="0" err="1"/>
              <a:t>vessels</a:t>
            </a:r>
            <a:r>
              <a:rPr lang="da-DK" altLang="da-DK" dirty="0"/>
              <a:t> to JAMSTEC in Japan, to the ”RV </a:t>
            </a:r>
            <a:r>
              <a:rPr lang="da-DK" altLang="da-DK" dirty="0" err="1"/>
              <a:t>Pourqoi</a:t>
            </a:r>
            <a:r>
              <a:rPr lang="da-DK" altLang="da-DK" dirty="0"/>
              <a:t> Pas” </a:t>
            </a:r>
            <a:r>
              <a:rPr lang="da-DK" altLang="da-DK" dirty="0" err="1"/>
              <a:t>belonging</a:t>
            </a:r>
            <a:r>
              <a:rPr lang="da-DK" altLang="da-DK" dirty="0"/>
              <a:t> to </a:t>
            </a:r>
            <a:r>
              <a:rPr lang="da-DK" altLang="da-DK" dirty="0" err="1"/>
              <a:t>Ifremer</a:t>
            </a:r>
            <a:r>
              <a:rPr lang="da-DK" altLang="da-DK" dirty="0"/>
              <a:t> in France and to the ”RV </a:t>
            </a:r>
            <a:r>
              <a:rPr lang="da-DK" altLang="da-DK" dirty="0" err="1"/>
              <a:t>Falkor</a:t>
            </a:r>
            <a:r>
              <a:rPr lang="da-DK" altLang="da-DK" dirty="0"/>
              <a:t>”, Smith Ocean Institute in the US.</a:t>
            </a:r>
          </a:p>
          <a:p>
            <a:endParaRPr lang="da-DK" altLang="da-DK" dirty="0"/>
          </a:p>
          <a:p>
            <a:r>
              <a:rPr lang="da-DK" altLang="da-DK" dirty="0" err="1"/>
              <a:t>Our</a:t>
            </a:r>
            <a:r>
              <a:rPr lang="da-DK" altLang="da-DK" dirty="0"/>
              <a:t> Cormac Q &amp; M series </a:t>
            </a:r>
            <a:r>
              <a:rPr lang="da-DK" altLang="da-DK" dirty="0" err="1"/>
              <a:t>are</a:t>
            </a:r>
            <a:r>
              <a:rPr lang="da-DK" altLang="da-DK" dirty="0"/>
              <a:t> </a:t>
            </a:r>
            <a:r>
              <a:rPr lang="da-DK" altLang="da-DK" dirty="0" err="1"/>
              <a:t>execellent</a:t>
            </a:r>
            <a:r>
              <a:rPr lang="da-DK" altLang="da-DK" dirty="0"/>
              <a:t> </a:t>
            </a:r>
            <a:r>
              <a:rPr lang="da-DK" altLang="da-DK" dirty="0" err="1"/>
              <a:t>multipurpose</a:t>
            </a:r>
            <a:r>
              <a:rPr lang="da-DK" altLang="da-DK" dirty="0"/>
              <a:t> </a:t>
            </a:r>
            <a:r>
              <a:rPr lang="da-DK" altLang="da-DK" dirty="0" err="1"/>
              <a:t>winches</a:t>
            </a:r>
            <a:r>
              <a:rPr lang="da-DK" altLang="da-DK" dirty="0"/>
              <a:t> for </a:t>
            </a:r>
            <a:r>
              <a:rPr lang="da-DK" altLang="da-DK" dirty="0" err="1"/>
              <a:t>coastal</a:t>
            </a:r>
            <a:r>
              <a:rPr lang="da-DK" altLang="da-DK" dirty="0"/>
              <a:t> research and </a:t>
            </a:r>
            <a:r>
              <a:rPr lang="da-DK" altLang="da-DK" dirty="0" err="1"/>
              <a:t>environmental</a:t>
            </a:r>
            <a:r>
              <a:rPr lang="da-DK" altLang="da-DK" dirty="0"/>
              <a:t> </a:t>
            </a:r>
            <a:r>
              <a:rPr lang="da-DK" altLang="da-DK" dirty="0" err="1"/>
              <a:t>monitoring</a:t>
            </a:r>
            <a:r>
              <a:rPr lang="da-DK" altLang="da-DK" dirty="0"/>
              <a:t> </a:t>
            </a:r>
            <a:r>
              <a:rPr lang="da-DK" altLang="da-DK" dirty="0" err="1"/>
              <a:t>vessels</a:t>
            </a:r>
            <a:r>
              <a:rPr lang="da-DK" altLang="da-DK" dirty="0"/>
              <a:t> and </a:t>
            </a:r>
            <a:r>
              <a:rPr lang="da-DK" altLang="da-DK" dirty="0" err="1"/>
              <a:t>even</a:t>
            </a:r>
            <a:r>
              <a:rPr lang="da-DK" altLang="da-DK" dirty="0"/>
              <a:t> for small </a:t>
            </a:r>
            <a:r>
              <a:rPr lang="da-DK" altLang="da-DK" dirty="0" err="1"/>
              <a:t>launches</a:t>
            </a:r>
            <a:r>
              <a:rPr lang="da-DK" altLang="da-DK" dirty="0"/>
              <a:t> and ribs.</a:t>
            </a:r>
          </a:p>
          <a:p>
            <a:endParaRPr lang="da-DK" altLang="da-DK" dirty="0"/>
          </a:p>
          <a:p>
            <a:r>
              <a:rPr lang="da-DK" altLang="da-DK" dirty="0" err="1"/>
              <a:t>Each</a:t>
            </a:r>
            <a:r>
              <a:rPr lang="da-DK" altLang="da-DK" dirty="0"/>
              <a:t> of the </a:t>
            </a:r>
            <a:r>
              <a:rPr lang="da-DK" altLang="da-DK" dirty="0" err="1"/>
              <a:t>pictures</a:t>
            </a:r>
            <a:r>
              <a:rPr lang="da-DK" altLang="da-DK" dirty="0"/>
              <a:t> </a:t>
            </a:r>
            <a:r>
              <a:rPr lang="da-DK" altLang="da-DK" dirty="0" err="1"/>
              <a:t>represent</a:t>
            </a:r>
            <a:r>
              <a:rPr lang="da-DK" altLang="da-DK" dirty="0"/>
              <a:t> a case:</a:t>
            </a:r>
          </a:p>
          <a:p>
            <a:r>
              <a:rPr lang="da-DK" altLang="da-DK" u="sng" dirty="0"/>
              <a:t>Upper </a:t>
            </a:r>
            <a:r>
              <a:rPr lang="da-DK" altLang="da-DK" u="sng" dirty="0" err="1"/>
              <a:t>left</a:t>
            </a:r>
            <a:r>
              <a:rPr lang="da-DK" altLang="da-DK" u="sng" dirty="0"/>
              <a:t>:</a:t>
            </a:r>
          </a:p>
          <a:p>
            <a:r>
              <a:rPr lang="da-DK" altLang="da-DK" dirty="0" err="1"/>
              <a:t>Ice</a:t>
            </a:r>
            <a:r>
              <a:rPr lang="da-DK" altLang="da-DK" dirty="0"/>
              <a:t> core </a:t>
            </a:r>
            <a:r>
              <a:rPr lang="da-DK" altLang="da-DK" dirty="0" err="1"/>
              <a:t>drilling</a:t>
            </a:r>
            <a:r>
              <a:rPr lang="da-DK" altLang="da-DK" dirty="0"/>
              <a:t> </a:t>
            </a:r>
            <a:r>
              <a:rPr lang="da-DK" altLang="da-DK" dirty="0" err="1"/>
              <a:t>winches</a:t>
            </a:r>
            <a:r>
              <a:rPr lang="da-DK" altLang="da-DK" dirty="0"/>
              <a:t> have </a:t>
            </a:r>
            <a:r>
              <a:rPr lang="da-DK" altLang="da-DK" dirty="0" err="1"/>
              <a:t>been</a:t>
            </a:r>
            <a:r>
              <a:rPr lang="da-DK" altLang="da-DK" dirty="0"/>
              <a:t> </a:t>
            </a:r>
            <a:r>
              <a:rPr lang="da-DK" altLang="da-DK" dirty="0" err="1"/>
              <a:t>delivered</a:t>
            </a:r>
            <a:r>
              <a:rPr lang="da-DK" altLang="da-DK" dirty="0"/>
              <a:t> til British </a:t>
            </a:r>
            <a:r>
              <a:rPr lang="da-DK" altLang="da-DK" dirty="0" err="1"/>
              <a:t>Antarctic</a:t>
            </a:r>
            <a:r>
              <a:rPr lang="da-DK" altLang="da-DK" dirty="0"/>
              <a:t> </a:t>
            </a:r>
            <a:r>
              <a:rPr lang="da-DK" altLang="da-DK" dirty="0" err="1"/>
              <a:t>Survey</a:t>
            </a:r>
            <a:r>
              <a:rPr lang="da-DK" altLang="da-DK" dirty="0"/>
              <a:t> (BAS) </a:t>
            </a:r>
            <a:r>
              <a:rPr lang="da-DK" altLang="da-DK" dirty="0" err="1"/>
              <a:t>historically</a:t>
            </a:r>
            <a:r>
              <a:rPr lang="da-DK" altLang="da-DK" dirty="0"/>
              <a:t> and </a:t>
            </a:r>
            <a:r>
              <a:rPr lang="da-DK" altLang="da-DK" dirty="0" err="1"/>
              <a:t>again</a:t>
            </a:r>
            <a:r>
              <a:rPr lang="da-DK" altLang="da-DK" dirty="0"/>
              <a:t> </a:t>
            </a:r>
            <a:r>
              <a:rPr lang="da-DK" altLang="da-DK" dirty="0" err="1"/>
              <a:t>recently</a:t>
            </a:r>
            <a:r>
              <a:rPr lang="da-DK" altLang="da-DK" dirty="0"/>
              <a:t> for </a:t>
            </a:r>
            <a:r>
              <a:rPr lang="da-DK" altLang="da-DK" dirty="0" err="1"/>
              <a:t>ice</a:t>
            </a:r>
            <a:r>
              <a:rPr lang="da-DK" altLang="da-DK" dirty="0"/>
              <a:t> core </a:t>
            </a:r>
            <a:r>
              <a:rPr lang="da-DK" altLang="da-DK" dirty="0" err="1"/>
              <a:t>drilling</a:t>
            </a:r>
            <a:r>
              <a:rPr lang="da-DK" altLang="da-DK" dirty="0"/>
              <a:t> in the </a:t>
            </a:r>
            <a:r>
              <a:rPr lang="da-DK" altLang="da-DK" dirty="0" err="1"/>
              <a:t>Antarctic</a:t>
            </a:r>
            <a:r>
              <a:rPr lang="da-DK" altLang="da-DK" dirty="0"/>
              <a:t>. BAS has </a:t>
            </a:r>
            <a:r>
              <a:rPr lang="da-DK" altLang="da-DK" dirty="0" err="1"/>
              <a:t>been</a:t>
            </a:r>
            <a:r>
              <a:rPr lang="da-DK" altLang="da-DK" dirty="0"/>
              <a:t> </a:t>
            </a:r>
            <a:r>
              <a:rPr lang="da-DK" altLang="da-DK" dirty="0" err="1"/>
              <a:t>using</a:t>
            </a:r>
            <a:r>
              <a:rPr lang="da-DK" altLang="da-DK" dirty="0"/>
              <a:t> </a:t>
            </a:r>
            <a:r>
              <a:rPr lang="da-DK" altLang="da-DK" dirty="0" err="1"/>
              <a:t>our</a:t>
            </a:r>
            <a:r>
              <a:rPr lang="da-DK" altLang="da-DK" dirty="0"/>
              <a:t> </a:t>
            </a:r>
            <a:r>
              <a:rPr lang="da-DK" altLang="da-DK" dirty="0" err="1"/>
              <a:t>winches</a:t>
            </a:r>
            <a:r>
              <a:rPr lang="da-DK" altLang="da-DK" dirty="0"/>
              <a:t> </a:t>
            </a:r>
            <a:r>
              <a:rPr lang="da-DK" altLang="da-DK" dirty="0" err="1"/>
              <a:t>since</a:t>
            </a:r>
            <a:r>
              <a:rPr lang="da-DK" altLang="da-DK" dirty="0"/>
              <a:t> the </a:t>
            </a:r>
            <a:r>
              <a:rPr lang="da-DK" altLang="da-DK" dirty="0" err="1"/>
              <a:t>early</a:t>
            </a:r>
            <a:r>
              <a:rPr lang="da-DK" altLang="da-DK" dirty="0"/>
              <a:t> 90’ies and </a:t>
            </a:r>
            <a:r>
              <a:rPr lang="da-DK" altLang="da-DK" dirty="0" err="1"/>
              <a:t>they</a:t>
            </a:r>
            <a:r>
              <a:rPr lang="da-DK" altLang="da-DK" dirty="0"/>
              <a:t> </a:t>
            </a:r>
            <a:r>
              <a:rPr lang="da-DK" altLang="da-DK" dirty="0" err="1"/>
              <a:t>keep</a:t>
            </a:r>
            <a:r>
              <a:rPr lang="da-DK" altLang="da-DK" dirty="0"/>
              <a:t> coming back </a:t>
            </a:r>
            <a:r>
              <a:rPr lang="da-DK" altLang="da-DK" dirty="0" err="1"/>
              <a:t>because</a:t>
            </a:r>
            <a:r>
              <a:rPr lang="da-DK" altLang="da-DK" dirty="0"/>
              <a:t> </a:t>
            </a:r>
            <a:r>
              <a:rPr lang="da-DK" altLang="da-DK" dirty="0" err="1"/>
              <a:t>they</a:t>
            </a:r>
            <a:r>
              <a:rPr lang="da-DK" altLang="da-DK" dirty="0"/>
              <a:t> have a </a:t>
            </a:r>
            <a:r>
              <a:rPr lang="da-DK" altLang="da-DK" dirty="0" err="1"/>
              <a:t>good</a:t>
            </a:r>
            <a:r>
              <a:rPr lang="da-DK" altLang="da-DK" dirty="0"/>
              <a:t> track </a:t>
            </a:r>
            <a:r>
              <a:rPr lang="da-DK" altLang="da-DK" dirty="0" err="1"/>
              <a:t>record</a:t>
            </a:r>
            <a:r>
              <a:rPr lang="da-DK" altLang="da-DK" dirty="0"/>
              <a:t> with the MacArtney </a:t>
            </a:r>
            <a:r>
              <a:rPr lang="da-DK" altLang="da-DK" dirty="0" err="1"/>
              <a:t>winches</a:t>
            </a:r>
            <a:r>
              <a:rPr lang="da-DK" altLang="da-DK" dirty="0"/>
              <a:t>, </a:t>
            </a:r>
            <a:r>
              <a:rPr lang="da-DK" altLang="da-DK" dirty="0" err="1"/>
              <a:t>which</a:t>
            </a:r>
            <a:r>
              <a:rPr lang="da-DK" altLang="da-DK" dirty="0"/>
              <a:t> in </a:t>
            </a:r>
            <a:r>
              <a:rPr lang="da-DK" altLang="da-DK" dirty="0" err="1"/>
              <a:t>essence</a:t>
            </a:r>
            <a:r>
              <a:rPr lang="da-DK" altLang="da-DK" dirty="0"/>
              <a:t> </a:t>
            </a:r>
            <a:r>
              <a:rPr lang="da-DK" altLang="da-DK" dirty="0" err="1"/>
              <a:t>are</a:t>
            </a:r>
            <a:r>
              <a:rPr lang="da-DK" altLang="da-DK" dirty="0"/>
              <a:t> </a:t>
            </a:r>
            <a:r>
              <a:rPr lang="da-DK" altLang="da-DK" dirty="0" err="1"/>
              <a:t>customised</a:t>
            </a:r>
            <a:r>
              <a:rPr lang="da-DK" altLang="da-DK" dirty="0"/>
              <a:t> versions of </a:t>
            </a:r>
            <a:r>
              <a:rPr lang="da-DK" altLang="da-DK" dirty="0" err="1"/>
              <a:t>our</a:t>
            </a:r>
            <a:r>
              <a:rPr lang="da-DK" altLang="da-DK" dirty="0"/>
              <a:t> Cormac series.</a:t>
            </a:r>
          </a:p>
          <a:p>
            <a:endParaRPr lang="da-DK" altLang="da-DK" dirty="0"/>
          </a:p>
          <a:p>
            <a:r>
              <a:rPr lang="da-DK" altLang="da-DK" u="sng" dirty="0"/>
              <a:t>Upper </a:t>
            </a:r>
            <a:r>
              <a:rPr lang="da-DK" altLang="da-DK" u="sng" dirty="0" err="1"/>
              <a:t>mid</a:t>
            </a:r>
            <a:r>
              <a:rPr lang="da-DK" altLang="da-DK" u="sng" dirty="0"/>
              <a:t> and right:</a:t>
            </a:r>
          </a:p>
          <a:p>
            <a:r>
              <a:rPr lang="da-DK" altLang="da-DK" dirty="0"/>
              <a:t>The </a:t>
            </a:r>
            <a:r>
              <a:rPr lang="da-DK" altLang="da-DK" dirty="0" err="1"/>
              <a:t>picture</a:t>
            </a:r>
            <a:r>
              <a:rPr lang="da-DK" altLang="da-DK" dirty="0"/>
              <a:t> shows the RV </a:t>
            </a:r>
            <a:r>
              <a:rPr lang="da-DK" altLang="da-DK" dirty="0" err="1"/>
              <a:t>Falkor</a:t>
            </a:r>
            <a:r>
              <a:rPr lang="da-DK" altLang="da-DK" dirty="0"/>
              <a:t> </a:t>
            </a:r>
            <a:r>
              <a:rPr lang="da-DK" altLang="da-DK" dirty="0" err="1"/>
              <a:t>belonging</a:t>
            </a:r>
            <a:r>
              <a:rPr lang="da-DK" altLang="da-DK" dirty="0"/>
              <a:t> to SOI. </a:t>
            </a:r>
            <a:r>
              <a:rPr lang="da-DK" altLang="da-DK" dirty="0" err="1"/>
              <a:t>Internally</a:t>
            </a:r>
            <a:r>
              <a:rPr lang="da-DK" altLang="da-DK" dirty="0"/>
              <a:t> </a:t>
            </a:r>
            <a:r>
              <a:rPr lang="da-DK" altLang="da-DK" dirty="0" err="1"/>
              <a:t>we</a:t>
            </a:r>
            <a:r>
              <a:rPr lang="da-DK" altLang="da-DK" dirty="0"/>
              <a:t> talk </a:t>
            </a:r>
            <a:r>
              <a:rPr lang="da-DK" altLang="da-DK" dirty="0" err="1"/>
              <a:t>about</a:t>
            </a:r>
            <a:r>
              <a:rPr lang="da-DK" altLang="da-DK" dirty="0"/>
              <a:t> </a:t>
            </a:r>
            <a:r>
              <a:rPr lang="da-DK" altLang="da-DK" dirty="0" err="1"/>
              <a:t>this</a:t>
            </a:r>
            <a:r>
              <a:rPr lang="da-DK" altLang="da-DK" dirty="0"/>
              <a:t> as the ”Google” </a:t>
            </a:r>
            <a:r>
              <a:rPr lang="da-DK" altLang="da-DK" dirty="0" err="1"/>
              <a:t>ship</a:t>
            </a:r>
            <a:r>
              <a:rPr lang="da-DK" altLang="da-DK" dirty="0"/>
              <a:t>. Smith Ocean Institute is a new Ocean Science institution </a:t>
            </a:r>
            <a:r>
              <a:rPr lang="da-DK" altLang="da-DK" dirty="0" err="1"/>
              <a:t>founded</a:t>
            </a:r>
            <a:r>
              <a:rPr lang="da-DK" altLang="da-DK" dirty="0"/>
              <a:t> by  Eric B. Smith, the former CEO of Google and his </a:t>
            </a:r>
            <a:r>
              <a:rPr lang="da-DK" altLang="da-DK" dirty="0" err="1"/>
              <a:t>wife</a:t>
            </a:r>
            <a:r>
              <a:rPr lang="da-DK" altLang="da-DK" dirty="0"/>
              <a:t>. The </a:t>
            </a:r>
            <a:r>
              <a:rPr lang="da-DK" altLang="da-DK" dirty="0" err="1"/>
              <a:t>Falkor</a:t>
            </a:r>
            <a:r>
              <a:rPr lang="da-DK" altLang="da-DK" dirty="0"/>
              <a:t> is </a:t>
            </a:r>
            <a:r>
              <a:rPr lang="da-DK" altLang="da-DK" dirty="0" err="1"/>
              <a:t>probably</a:t>
            </a:r>
            <a:r>
              <a:rPr lang="da-DK" altLang="da-DK" dirty="0"/>
              <a:t> the </a:t>
            </a:r>
            <a:r>
              <a:rPr lang="da-DK" altLang="da-DK" dirty="0" err="1"/>
              <a:t>best</a:t>
            </a:r>
            <a:r>
              <a:rPr lang="da-DK" altLang="da-DK" dirty="0"/>
              <a:t> </a:t>
            </a:r>
            <a:r>
              <a:rPr lang="da-DK" altLang="da-DK" dirty="0" err="1"/>
              <a:t>equipped</a:t>
            </a:r>
            <a:r>
              <a:rPr lang="da-DK" altLang="da-DK" dirty="0"/>
              <a:t> Research </a:t>
            </a:r>
            <a:r>
              <a:rPr lang="da-DK" altLang="da-DK" dirty="0" err="1"/>
              <a:t>vessel</a:t>
            </a:r>
            <a:r>
              <a:rPr lang="da-DK" altLang="da-DK" dirty="0"/>
              <a:t> of </a:t>
            </a:r>
            <a:r>
              <a:rPr lang="da-DK" altLang="da-DK" dirty="0" err="1"/>
              <a:t>this</a:t>
            </a:r>
            <a:r>
              <a:rPr lang="da-DK" altLang="da-DK" dirty="0"/>
              <a:t> time. SOI is </a:t>
            </a:r>
            <a:r>
              <a:rPr lang="da-DK" altLang="da-DK" dirty="0" err="1"/>
              <a:t>constantly</a:t>
            </a:r>
            <a:r>
              <a:rPr lang="da-DK" altLang="da-DK" dirty="0"/>
              <a:t> </a:t>
            </a:r>
            <a:r>
              <a:rPr lang="da-DK" altLang="da-DK" dirty="0" err="1"/>
              <a:t>requiring</a:t>
            </a:r>
            <a:r>
              <a:rPr lang="da-DK" altLang="da-DK" dirty="0"/>
              <a:t> the </a:t>
            </a:r>
            <a:r>
              <a:rPr lang="da-DK" altLang="da-DK" dirty="0" err="1"/>
              <a:t>latest</a:t>
            </a:r>
            <a:r>
              <a:rPr lang="da-DK" altLang="da-DK" dirty="0"/>
              <a:t> and </a:t>
            </a:r>
            <a:r>
              <a:rPr lang="da-DK" altLang="da-DK" dirty="0" err="1"/>
              <a:t>greastest</a:t>
            </a:r>
            <a:r>
              <a:rPr lang="da-DK" altLang="da-DK" dirty="0"/>
              <a:t> </a:t>
            </a:r>
            <a:r>
              <a:rPr lang="da-DK" altLang="da-DK" dirty="0" err="1"/>
              <a:t>technology</a:t>
            </a:r>
            <a:r>
              <a:rPr lang="da-DK" altLang="da-DK" dirty="0"/>
              <a:t> to support the science missions and MacArtney </a:t>
            </a:r>
            <a:r>
              <a:rPr lang="da-DK" altLang="da-DK" dirty="0" err="1"/>
              <a:t>was</a:t>
            </a:r>
            <a:r>
              <a:rPr lang="da-DK" altLang="da-DK" dirty="0"/>
              <a:t> </a:t>
            </a:r>
            <a:r>
              <a:rPr lang="da-DK" altLang="da-DK" dirty="0" err="1"/>
              <a:t>preferred</a:t>
            </a:r>
            <a:r>
              <a:rPr lang="da-DK" altLang="da-DK" dirty="0"/>
              <a:t> over </a:t>
            </a:r>
            <a:r>
              <a:rPr lang="da-DK" altLang="da-DK" dirty="0" err="1"/>
              <a:t>other</a:t>
            </a:r>
            <a:r>
              <a:rPr lang="da-DK" altLang="da-DK" dirty="0"/>
              <a:t> </a:t>
            </a:r>
            <a:r>
              <a:rPr lang="da-DK" altLang="da-DK" dirty="0" err="1"/>
              <a:t>suppliers</a:t>
            </a:r>
            <a:r>
              <a:rPr lang="da-DK" altLang="da-DK" dirty="0"/>
              <a:t> of L&amp;R and </a:t>
            </a:r>
            <a:r>
              <a:rPr lang="da-DK" altLang="da-DK" dirty="0" err="1"/>
              <a:t>winches</a:t>
            </a:r>
            <a:r>
              <a:rPr lang="da-DK" altLang="da-DK" dirty="0"/>
              <a:t> due to </a:t>
            </a:r>
            <a:r>
              <a:rPr lang="da-DK" altLang="da-DK" dirty="0" err="1"/>
              <a:t>our</a:t>
            </a:r>
            <a:r>
              <a:rPr lang="da-DK" altLang="da-DK" dirty="0"/>
              <a:t> </a:t>
            </a:r>
            <a:r>
              <a:rPr lang="da-DK" altLang="da-DK" dirty="0" err="1"/>
              <a:t>technical</a:t>
            </a:r>
            <a:r>
              <a:rPr lang="da-DK" altLang="da-DK" dirty="0"/>
              <a:t> </a:t>
            </a:r>
            <a:r>
              <a:rPr lang="da-DK" altLang="da-DK" dirty="0" err="1"/>
              <a:t>capabilities</a:t>
            </a:r>
            <a:r>
              <a:rPr lang="da-DK" altLang="da-DK" dirty="0"/>
              <a:t> and </a:t>
            </a:r>
            <a:r>
              <a:rPr lang="da-DK" altLang="da-DK" dirty="0" err="1"/>
              <a:t>willingness</a:t>
            </a:r>
            <a:r>
              <a:rPr lang="da-DK" altLang="da-DK" dirty="0"/>
              <a:t> to design and deliver a </a:t>
            </a:r>
            <a:r>
              <a:rPr lang="da-DK" altLang="da-DK" dirty="0" err="1"/>
              <a:t>customised</a:t>
            </a:r>
            <a:r>
              <a:rPr lang="da-DK" altLang="da-DK" dirty="0"/>
              <a:t> solution for the RV </a:t>
            </a:r>
            <a:r>
              <a:rPr lang="da-DK" altLang="da-DK" dirty="0" err="1"/>
              <a:t>Falkor</a:t>
            </a:r>
            <a:r>
              <a:rPr lang="da-DK" altLang="da-DK" dirty="0"/>
              <a:t>. The </a:t>
            </a:r>
            <a:r>
              <a:rPr lang="da-DK" altLang="da-DK" dirty="0" err="1"/>
              <a:t>picture</a:t>
            </a:r>
            <a:r>
              <a:rPr lang="da-DK" altLang="da-DK" dirty="0"/>
              <a:t> shows </a:t>
            </a:r>
            <a:r>
              <a:rPr lang="da-DK" altLang="da-DK" dirty="0" err="1"/>
              <a:t>our</a:t>
            </a:r>
            <a:r>
              <a:rPr lang="da-DK" altLang="da-DK" dirty="0"/>
              <a:t> </a:t>
            </a:r>
            <a:r>
              <a:rPr lang="da-DK" altLang="da-DK" dirty="0" err="1"/>
              <a:t>very</a:t>
            </a:r>
            <a:r>
              <a:rPr lang="da-DK" altLang="da-DK" dirty="0"/>
              <a:t> </a:t>
            </a:r>
            <a:r>
              <a:rPr lang="da-DK" altLang="da-DK" dirty="0" err="1"/>
              <a:t>first</a:t>
            </a:r>
            <a:r>
              <a:rPr lang="da-DK" altLang="da-DK" dirty="0"/>
              <a:t> </a:t>
            </a:r>
            <a:r>
              <a:rPr lang="da-DK" altLang="da-DK" dirty="0" err="1"/>
              <a:t>delivery</a:t>
            </a:r>
            <a:r>
              <a:rPr lang="da-DK" altLang="da-DK" dirty="0"/>
              <a:t> of </a:t>
            </a:r>
            <a:r>
              <a:rPr lang="da-DK" altLang="da-DK" dirty="0" err="1"/>
              <a:t>our</a:t>
            </a:r>
            <a:r>
              <a:rPr lang="da-DK" altLang="da-DK" dirty="0"/>
              <a:t> </a:t>
            </a:r>
            <a:r>
              <a:rPr lang="da-DK" altLang="da-DK" dirty="0" err="1"/>
              <a:t>articulating</a:t>
            </a:r>
            <a:r>
              <a:rPr lang="da-DK" altLang="da-DK" dirty="0"/>
              <a:t> A-Frame. SOI is </a:t>
            </a:r>
            <a:r>
              <a:rPr lang="da-DK" altLang="da-DK" dirty="0" err="1"/>
              <a:t>very</a:t>
            </a:r>
            <a:r>
              <a:rPr lang="da-DK" altLang="da-DK" dirty="0"/>
              <a:t> </a:t>
            </a:r>
            <a:r>
              <a:rPr lang="da-DK" altLang="da-DK" dirty="0" err="1"/>
              <a:t>proud</a:t>
            </a:r>
            <a:r>
              <a:rPr lang="da-DK" altLang="da-DK" dirty="0"/>
              <a:t> of </a:t>
            </a:r>
            <a:r>
              <a:rPr lang="da-DK" altLang="da-DK" dirty="0" err="1"/>
              <a:t>this</a:t>
            </a:r>
            <a:r>
              <a:rPr lang="da-DK" altLang="da-DK" dirty="0"/>
              <a:t> A-Frame and the </a:t>
            </a:r>
            <a:r>
              <a:rPr lang="da-DK" altLang="da-DK" dirty="0" err="1"/>
              <a:t>exposure</a:t>
            </a:r>
            <a:r>
              <a:rPr lang="da-DK" altLang="da-DK" dirty="0"/>
              <a:t> </a:t>
            </a:r>
            <a:r>
              <a:rPr lang="da-DK" altLang="da-DK" dirty="0" err="1"/>
              <a:t>we</a:t>
            </a:r>
            <a:r>
              <a:rPr lang="da-DK" altLang="da-DK" dirty="0"/>
              <a:t> have </a:t>
            </a:r>
            <a:r>
              <a:rPr lang="da-DK" altLang="da-DK" dirty="0" err="1"/>
              <a:t>received</a:t>
            </a:r>
            <a:r>
              <a:rPr lang="da-DK" altLang="da-DK" dirty="0"/>
              <a:t> has </a:t>
            </a:r>
            <a:r>
              <a:rPr lang="da-DK" altLang="da-DK" dirty="0" err="1"/>
              <a:t>originated</a:t>
            </a:r>
            <a:r>
              <a:rPr lang="da-DK" altLang="da-DK" dirty="0"/>
              <a:t> </a:t>
            </a:r>
            <a:r>
              <a:rPr lang="da-DK" altLang="da-DK" dirty="0" err="1"/>
              <a:t>many</a:t>
            </a:r>
            <a:r>
              <a:rPr lang="da-DK" altLang="da-DK" dirty="0"/>
              <a:t> new </a:t>
            </a:r>
            <a:r>
              <a:rPr lang="da-DK" altLang="da-DK" dirty="0" err="1"/>
              <a:t>inquiries</a:t>
            </a:r>
            <a:r>
              <a:rPr lang="da-DK" altLang="da-DK" dirty="0"/>
              <a:t> and </a:t>
            </a:r>
            <a:r>
              <a:rPr lang="da-DK" altLang="da-DK" dirty="0" err="1"/>
              <a:t>also</a:t>
            </a:r>
            <a:r>
              <a:rPr lang="da-DK" altLang="da-DK" dirty="0"/>
              <a:t> </a:t>
            </a:r>
            <a:r>
              <a:rPr lang="da-DK" altLang="da-DK" dirty="0" err="1"/>
              <a:t>other</a:t>
            </a:r>
            <a:r>
              <a:rPr lang="da-DK" altLang="da-DK" dirty="0"/>
              <a:t> </a:t>
            </a:r>
            <a:r>
              <a:rPr lang="da-DK" altLang="da-DK" dirty="0" err="1"/>
              <a:t>orders</a:t>
            </a:r>
            <a:r>
              <a:rPr lang="da-DK" altLang="da-DK" dirty="0"/>
              <a:t> for </a:t>
            </a:r>
            <a:r>
              <a:rPr lang="da-DK" altLang="da-DK" dirty="0" err="1"/>
              <a:t>articulating</a:t>
            </a:r>
            <a:r>
              <a:rPr lang="da-DK" altLang="da-DK" dirty="0"/>
              <a:t> A-frames. </a:t>
            </a:r>
          </a:p>
          <a:p>
            <a:r>
              <a:rPr lang="da-DK" altLang="da-DK" dirty="0"/>
              <a:t>The A-Frame </a:t>
            </a:r>
            <a:r>
              <a:rPr lang="da-DK" altLang="da-DK" dirty="0" err="1"/>
              <a:t>can</a:t>
            </a:r>
            <a:r>
              <a:rPr lang="da-DK" altLang="da-DK" dirty="0"/>
              <a:t> </a:t>
            </a:r>
            <a:r>
              <a:rPr lang="da-DK" altLang="da-DK" dirty="0" err="1"/>
              <a:t>articulate</a:t>
            </a:r>
            <a:r>
              <a:rPr lang="da-DK" altLang="da-DK" dirty="0"/>
              <a:t> </a:t>
            </a:r>
            <a:r>
              <a:rPr lang="da-DK" altLang="da-DK" dirty="0" err="1"/>
              <a:t>approx</a:t>
            </a:r>
            <a:r>
              <a:rPr lang="da-DK" altLang="da-DK" dirty="0"/>
              <a:t>. 160°, so </a:t>
            </a:r>
            <a:r>
              <a:rPr lang="da-DK" altLang="da-DK" dirty="0" err="1"/>
              <a:t>that</a:t>
            </a:r>
            <a:r>
              <a:rPr lang="da-DK" altLang="da-DK" dirty="0"/>
              <a:t> it folds all the </a:t>
            </a:r>
            <a:r>
              <a:rPr lang="da-DK" altLang="da-DK" dirty="0" err="1"/>
              <a:t>way</a:t>
            </a:r>
            <a:r>
              <a:rPr lang="da-DK" altLang="da-DK" dirty="0"/>
              <a:t> back </a:t>
            </a:r>
          </a:p>
          <a:p>
            <a:endParaRPr lang="da-DK" altLang="da-DK" dirty="0"/>
          </a:p>
          <a:p>
            <a:r>
              <a:rPr lang="da-DK" altLang="da-DK" dirty="0"/>
              <a:t>Right </a:t>
            </a:r>
            <a:r>
              <a:rPr lang="da-DK" altLang="da-DK" dirty="0" err="1"/>
              <a:t>next</a:t>
            </a:r>
            <a:r>
              <a:rPr lang="da-DK" altLang="da-DK" dirty="0"/>
              <a:t> to the </a:t>
            </a:r>
            <a:r>
              <a:rPr lang="da-DK" altLang="da-DK" dirty="0" err="1"/>
              <a:t>Falkor</a:t>
            </a:r>
            <a:r>
              <a:rPr lang="da-DK" altLang="da-DK" dirty="0"/>
              <a:t> image, a CTD </a:t>
            </a:r>
            <a:r>
              <a:rPr lang="da-DK" altLang="da-DK" dirty="0" err="1"/>
              <a:t>winch</a:t>
            </a:r>
            <a:r>
              <a:rPr lang="da-DK" altLang="da-DK" dirty="0"/>
              <a:t> is </a:t>
            </a:r>
            <a:r>
              <a:rPr lang="da-DK" altLang="da-DK" dirty="0" err="1"/>
              <a:t>shown</a:t>
            </a:r>
            <a:r>
              <a:rPr lang="da-DK" altLang="da-DK" dirty="0"/>
              <a:t>. This </a:t>
            </a:r>
            <a:r>
              <a:rPr lang="da-DK" altLang="da-DK" dirty="0" err="1"/>
              <a:t>winch</a:t>
            </a:r>
            <a:r>
              <a:rPr lang="da-DK" altLang="da-DK" dirty="0"/>
              <a:t> (MERMAC s40) </a:t>
            </a:r>
            <a:r>
              <a:rPr lang="da-DK" altLang="da-DK" dirty="0" err="1"/>
              <a:t>was</a:t>
            </a:r>
            <a:r>
              <a:rPr lang="da-DK" altLang="da-DK" dirty="0"/>
              <a:t> </a:t>
            </a:r>
            <a:r>
              <a:rPr lang="da-DK" altLang="da-DK" dirty="0" err="1"/>
              <a:t>also</a:t>
            </a:r>
            <a:r>
              <a:rPr lang="da-DK" altLang="da-DK" dirty="0"/>
              <a:t> </a:t>
            </a:r>
            <a:r>
              <a:rPr lang="da-DK" altLang="da-DK" dirty="0" err="1"/>
              <a:t>delivered</a:t>
            </a:r>
            <a:r>
              <a:rPr lang="da-DK" altLang="da-DK" dirty="0"/>
              <a:t> to the RV </a:t>
            </a:r>
            <a:r>
              <a:rPr lang="da-DK" altLang="da-DK" dirty="0" err="1"/>
              <a:t>Falkor</a:t>
            </a:r>
            <a:r>
              <a:rPr lang="da-DK" altLang="da-DK" dirty="0"/>
              <a:t> and hold up to 10.000m 8,2mm CTD </a:t>
            </a:r>
            <a:r>
              <a:rPr lang="da-DK" altLang="da-DK" dirty="0" err="1"/>
              <a:t>cable</a:t>
            </a:r>
            <a:r>
              <a:rPr lang="da-DK" altLang="da-DK" dirty="0"/>
              <a:t>. The </a:t>
            </a:r>
            <a:r>
              <a:rPr lang="da-DK" altLang="da-DK" dirty="0" err="1"/>
              <a:t>winch</a:t>
            </a:r>
            <a:r>
              <a:rPr lang="da-DK" altLang="da-DK" dirty="0"/>
              <a:t> has a removable </a:t>
            </a:r>
            <a:r>
              <a:rPr lang="da-DK" altLang="da-DK" dirty="0" err="1"/>
              <a:t>drum</a:t>
            </a:r>
            <a:r>
              <a:rPr lang="da-DK" altLang="da-DK" dirty="0"/>
              <a:t> (</a:t>
            </a:r>
            <a:r>
              <a:rPr lang="da-DK" altLang="da-DK" dirty="0" err="1"/>
              <a:t>that</a:t>
            </a:r>
            <a:r>
              <a:rPr lang="da-DK" altLang="da-DK" dirty="0"/>
              <a:t> i </a:t>
            </a:r>
            <a:r>
              <a:rPr lang="da-DK" altLang="da-DK" dirty="0" err="1"/>
              <a:t>why</a:t>
            </a:r>
            <a:r>
              <a:rPr lang="da-DK" altLang="da-DK" dirty="0"/>
              <a:t> the </a:t>
            </a:r>
            <a:r>
              <a:rPr lang="da-DK" altLang="da-DK" dirty="0" err="1"/>
              <a:t>drum</a:t>
            </a:r>
            <a:r>
              <a:rPr lang="da-DK" altLang="da-DK" dirty="0"/>
              <a:t> is </a:t>
            </a:r>
            <a:r>
              <a:rPr lang="da-DK" altLang="da-DK" dirty="0" err="1"/>
              <a:t>mounted</a:t>
            </a:r>
            <a:r>
              <a:rPr lang="da-DK" altLang="da-DK" dirty="0"/>
              <a:t> in the top of the </a:t>
            </a:r>
            <a:r>
              <a:rPr lang="da-DK" altLang="da-DK" dirty="0" err="1"/>
              <a:t>winch</a:t>
            </a:r>
            <a:r>
              <a:rPr lang="da-DK" altLang="da-DK" dirty="0"/>
              <a:t>.</a:t>
            </a:r>
          </a:p>
          <a:p>
            <a:endParaRPr lang="da-DK" altLang="da-DK" dirty="0"/>
          </a:p>
          <a:p>
            <a:r>
              <a:rPr lang="da-DK" altLang="da-DK" dirty="0"/>
              <a:t>Below </a:t>
            </a:r>
            <a:r>
              <a:rPr lang="da-DK" altLang="da-DK" dirty="0" err="1"/>
              <a:t>left</a:t>
            </a:r>
            <a:r>
              <a:rPr lang="da-DK" altLang="da-DK" dirty="0"/>
              <a:t>:</a:t>
            </a:r>
          </a:p>
          <a:p>
            <a:pPr>
              <a:lnSpc>
                <a:spcPts val="1250"/>
              </a:lnSpc>
              <a:spcBef>
                <a:spcPct val="0"/>
              </a:spcBef>
            </a:pPr>
            <a:r>
              <a:rPr lang="da-DK" altLang="da-DK" dirty="0"/>
              <a:t>This </a:t>
            </a:r>
            <a:r>
              <a:rPr lang="da-DK" altLang="da-DK" dirty="0" err="1"/>
              <a:t>picture</a:t>
            </a:r>
            <a:r>
              <a:rPr lang="da-DK" altLang="da-DK" dirty="0"/>
              <a:t> shows 3 of a series of 4 </a:t>
            </a:r>
            <a:r>
              <a:rPr lang="da-DK" altLang="da-DK" dirty="0" err="1"/>
              <a:t>Multipurpose</a:t>
            </a:r>
            <a:r>
              <a:rPr lang="da-DK" altLang="da-DK" dirty="0"/>
              <a:t> </a:t>
            </a:r>
            <a:r>
              <a:rPr lang="da-DK" altLang="da-DK" dirty="0" err="1"/>
              <a:t>winches</a:t>
            </a:r>
            <a:r>
              <a:rPr lang="da-DK" altLang="da-DK" dirty="0"/>
              <a:t> (MERMAC S20 </a:t>
            </a:r>
            <a:r>
              <a:rPr lang="da-DK" altLang="da-DK" dirty="0" err="1"/>
              <a:t>size</a:t>
            </a:r>
            <a:r>
              <a:rPr lang="da-DK" altLang="da-DK" dirty="0"/>
              <a:t>) </a:t>
            </a:r>
            <a:r>
              <a:rPr lang="da-DK" altLang="da-DK" dirty="0" err="1"/>
              <a:t>delivered</a:t>
            </a:r>
            <a:r>
              <a:rPr lang="da-DK" altLang="da-DK" dirty="0"/>
              <a:t> to WHOI – Woods Hole </a:t>
            </a:r>
            <a:r>
              <a:rPr lang="da-DK" altLang="da-DK" dirty="0" err="1"/>
              <a:t>Oceanographic</a:t>
            </a:r>
            <a:r>
              <a:rPr lang="da-DK" altLang="da-DK" dirty="0"/>
              <a:t> Institution, in the US. WHOI is </a:t>
            </a:r>
            <a:r>
              <a:rPr lang="da-DK" altLang="da-DK" dirty="0" err="1"/>
              <a:t>probably</a:t>
            </a:r>
            <a:r>
              <a:rPr lang="da-DK" altLang="da-DK" dirty="0"/>
              <a:t> the </a:t>
            </a:r>
            <a:r>
              <a:rPr lang="da-DK" altLang="da-DK" dirty="0" err="1"/>
              <a:t>worlds</a:t>
            </a:r>
            <a:r>
              <a:rPr lang="da-DK" altLang="da-DK" dirty="0"/>
              <a:t> most </a:t>
            </a:r>
            <a:r>
              <a:rPr lang="da-DK" altLang="da-DK" dirty="0" err="1"/>
              <a:t>renown</a:t>
            </a:r>
            <a:r>
              <a:rPr lang="da-DK" altLang="da-DK" dirty="0"/>
              <a:t> </a:t>
            </a:r>
            <a:r>
              <a:rPr lang="da-DK" altLang="da-DK" dirty="0" err="1"/>
              <a:t>Oceanographic</a:t>
            </a:r>
            <a:r>
              <a:rPr lang="da-DK" altLang="da-DK" dirty="0"/>
              <a:t> Research Institute. The </a:t>
            </a:r>
            <a:r>
              <a:rPr lang="da-DK" altLang="da-DK" dirty="0" err="1"/>
              <a:t>contract</a:t>
            </a:r>
            <a:r>
              <a:rPr lang="da-DK" altLang="da-DK" dirty="0"/>
              <a:t> for </a:t>
            </a:r>
            <a:r>
              <a:rPr lang="da-DK" altLang="da-DK" dirty="0" err="1"/>
              <a:t>these</a:t>
            </a:r>
            <a:r>
              <a:rPr lang="da-DK" altLang="da-DK" dirty="0"/>
              <a:t> </a:t>
            </a:r>
            <a:r>
              <a:rPr lang="da-DK" altLang="da-DK" dirty="0" err="1"/>
              <a:t>winches</a:t>
            </a:r>
            <a:r>
              <a:rPr lang="da-DK" altLang="da-DK" dirty="0"/>
              <a:t> </a:t>
            </a:r>
            <a:r>
              <a:rPr lang="da-DK" altLang="da-DK" dirty="0" err="1"/>
              <a:t>was</a:t>
            </a:r>
            <a:r>
              <a:rPr lang="da-DK" altLang="da-DK" dirty="0"/>
              <a:t> </a:t>
            </a:r>
            <a:r>
              <a:rPr lang="da-DK" altLang="da-DK" dirty="0" err="1"/>
              <a:t>secured</a:t>
            </a:r>
            <a:r>
              <a:rPr lang="da-DK" altLang="da-DK" dirty="0"/>
              <a:t> in </a:t>
            </a:r>
            <a:r>
              <a:rPr lang="da-DK" altLang="da-DK" dirty="0" err="1"/>
              <a:t>competition</a:t>
            </a:r>
            <a:r>
              <a:rPr lang="da-DK" altLang="da-DK" dirty="0"/>
              <a:t> with a </a:t>
            </a:r>
            <a:r>
              <a:rPr lang="da-DK" altLang="da-DK" dirty="0" err="1"/>
              <a:t>number</a:t>
            </a:r>
            <a:r>
              <a:rPr lang="da-DK" altLang="da-DK" dirty="0"/>
              <a:t> US </a:t>
            </a:r>
            <a:r>
              <a:rPr lang="da-DK" altLang="da-DK" dirty="0" err="1"/>
              <a:t>based</a:t>
            </a:r>
            <a:r>
              <a:rPr lang="da-DK" altLang="da-DK" dirty="0"/>
              <a:t> </a:t>
            </a:r>
            <a:r>
              <a:rPr lang="da-DK" altLang="da-DK" dirty="0" err="1"/>
              <a:t>winch</a:t>
            </a:r>
            <a:r>
              <a:rPr lang="da-DK" altLang="da-DK" dirty="0"/>
              <a:t> </a:t>
            </a:r>
            <a:r>
              <a:rPr lang="da-DK" altLang="da-DK" dirty="0" err="1"/>
              <a:t>manufactureres</a:t>
            </a:r>
            <a:r>
              <a:rPr lang="da-DK" altLang="da-DK" dirty="0"/>
              <a:t>, </a:t>
            </a:r>
            <a:r>
              <a:rPr lang="da-DK" altLang="da-DK" dirty="0" err="1"/>
              <a:t>because</a:t>
            </a:r>
            <a:r>
              <a:rPr lang="da-DK" altLang="da-DK" dirty="0"/>
              <a:t> MacArtney </a:t>
            </a:r>
            <a:r>
              <a:rPr lang="da-DK" altLang="da-DK" dirty="0" err="1"/>
              <a:t>was</a:t>
            </a:r>
            <a:r>
              <a:rPr lang="da-DK" altLang="da-DK" dirty="0"/>
              <a:t> the </a:t>
            </a:r>
            <a:r>
              <a:rPr lang="da-DK" altLang="da-DK" dirty="0" err="1"/>
              <a:t>only</a:t>
            </a:r>
            <a:r>
              <a:rPr lang="da-DK" altLang="da-DK" dirty="0"/>
              <a:t> </a:t>
            </a:r>
            <a:r>
              <a:rPr lang="da-DK" altLang="da-DK" dirty="0" err="1"/>
              <a:t>supplier</a:t>
            </a:r>
            <a:r>
              <a:rPr lang="da-DK" altLang="da-DK" dirty="0"/>
              <a:t> </a:t>
            </a:r>
            <a:r>
              <a:rPr lang="da-DK" altLang="da-DK" dirty="0" err="1"/>
              <a:t>that</a:t>
            </a:r>
            <a:r>
              <a:rPr lang="da-DK" altLang="da-DK" dirty="0"/>
              <a:t> </a:t>
            </a:r>
            <a:r>
              <a:rPr lang="da-DK" altLang="da-DK" dirty="0" err="1"/>
              <a:t>was</a:t>
            </a:r>
            <a:r>
              <a:rPr lang="da-DK" altLang="da-DK" dirty="0"/>
              <a:t> </a:t>
            </a:r>
            <a:r>
              <a:rPr lang="da-DK" altLang="da-DK" dirty="0" err="1"/>
              <a:t>able</a:t>
            </a:r>
            <a:r>
              <a:rPr lang="da-DK" altLang="da-DK" dirty="0"/>
              <a:t> to </a:t>
            </a:r>
            <a:r>
              <a:rPr lang="da-DK" altLang="da-DK" dirty="0" err="1"/>
              <a:t>comply</a:t>
            </a:r>
            <a:r>
              <a:rPr lang="da-DK" altLang="da-DK" dirty="0"/>
              <a:t> to the </a:t>
            </a:r>
            <a:r>
              <a:rPr lang="da-DK" altLang="da-DK" dirty="0" err="1"/>
              <a:t>requirements</a:t>
            </a:r>
            <a:r>
              <a:rPr lang="da-DK" altLang="da-DK" dirty="0"/>
              <a:t> from WHOI. The </a:t>
            </a:r>
            <a:r>
              <a:rPr lang="da-DK" altLang="da-DK" dirty="0" err="1"/>
              <a:t>winches</a:t>
            </a:r>
            <a:r>
              <a:rPr lang="da-DK" altLang="da-DK" dirty="0"/>
              <a:t> </a:t>
            </a:r>
            <a:r>
              <a:rPr lang="da-DK" altLang="da-DK" dirty="0" err="1"/>
              <a:t>are</a:t>
            </a:r>
            <a:r>
              <a:rPr lang="da-DK" altLang="da-DK" dirty="0"/>
              <a:t> </a:t>
            </a:r>
            <a:r>
              <a:rPr lang="da-DK" altLang="da-DK" dirty="0" err="1"/>
              <a:t>now</a:t>
            </a:r>
            <a:r>
              <a:rPr lang="da-DK" altLang="da-DK" dirty="0"/>
              <a:t> part of the so-</a:t>
            </a:r>
            <a:r>
              <a:rPr lang="da-DK" altLang="da-DK" dirty="0" err="1"/>
              <a:t>called</a:t>
            </a:r>
            <a:r>
              <a:rPr lang="da-DK" altLang="da-DK" dirty="0"/>
              <a:t> ”East </a:t>
            </a:r>
            <a:r>
              <a:rPr lang="da-DK" altLang="da-DK" dirty="0" err="1"/>
              <a:t>Coast</a:t>
            </a:r>
            <a:r>
              <a:rPr lang="da-DK" altLang="da-DK" dirty="0"/>
              <a:t> </a:t>
            </a:r>
            <a:r>
              <a:rPr lang="da-DK" altLang="da-DK" dirty="0" err="1"/>
              <a:t>Winch</a:t>
            </a:r>
            <a:r>
              <a:rPr lang="da-DK" altLang="da-DK" dirty="0"/>
              <a:t> Pool”, </a:t>
            </a:r>
            <a:r>
              <a:rPr lang="da-DK" altLang="da-DK" dirty="0" err="1"/>
              <a:t>where</a:t>
            </a:r>
            <a:r>
              <a:rPr lang="da-DK" altLang="da-DK" dirty="0"/>
              <a:t> researchers from all over the US </a:t>
            </a:r>
            <a:r>
              <a:rPr lang="da-DK" altLang="da-DK" dirty="0" err="1"/>
              <a:t>can</a:t>
            </a:r>
            <a:r>
              <a:rPr lang="da-DK" altLang="da-DK" dirty="0"/>
              <a:t> ”rent” the </a:t>
            </a:r>
            <a:r>
              <a:rPr lang="da-DK" altLang="da-DK" dirty="0" err="1"/>
              <a:t>winches</a:t>
            </a:r>
            <a:r>
              <a:rPr lang="da-DK" altLang="da-DK" dirty="0"/>
              <a:t> for </a:t>
            </a:r>
            <a:r>
              <a:rPr lang="da-DK" altLang="da-DK" dirty="0" err="1"/>
              <a:t>their</a:t>
            </a:r>
            <a:r>
              <a:rPr lang="da-DK" altLang="da-DK" dirty="0"/>
              <a:t> research </a:t>
            </a:r>
            <a:r>
              <a:rPr lang="da-DK" altLang="da-DK" dirty="0" err="1"/>
              <a:t>programmes</a:t>
            </a:r>
            <a:r>
              <a:rPr lang="da-DK" altLang="da-DK" dirty="0"/>
              <a:t>. </a:t>
            </a:r>
            <a:r>
              <a:rPr lang="en-US" altLang="da-DK" dirty="0"/>
              <a:t>Other customers for MMERMAC S series of winches include: Fisheries High School, Norway  - Indonesian Fisheries Research Institute (via EMS, Spain)</a:t>
            </a:r>
          </a:p>
          <a:p>
            <a:pPr>
              <a:lnSpc>
                <a:spcPts val="1250"/>
              </a:lnSpc>
              <a:spcBef>
                <a:spcPct val="0"/>
              </a:spcBef>
            </a:pPr>
            <a:r>
              <a:rPr lang="en-US" altLang="da-DK" dirty="0" err="1"/>
              <a:t>Ifremer</a:t>
            </a:r>
            <a:r>
              <a:rPr lang="en-US" altLang="da-DK" dirty="0"/>
              <a:t>, Brest, France – Institute of Baltic Sea Research (IOW), Germany, </a:t>
            </a:r>
            <a:r>
              <a:rPr lang="en-US" altLang="da-DK" dirty="0" err="1"/>
              <a:t>Jamstec</a:t>
            </a:r>
            <a:r>
              <a:rPr lang="en-US" altLang="da-DK" dirty="0"/>
              <a:t>, Japan and many more</a:t>
            </a:r>
          </a:p>
          <a:p>
            <a:pPr>
              <a:lnSpc>
                <a:spcPts val="1250"/>
              </a:lnSpc>
              <a:spcBef>
                <a:spcPct val="0"/>
              </a:spcBef>
            </a:pPr>
            <a:endParaRPr lang="en-US" altLang="da-DK" dirty="0"/>
          </a:p>
          <a:p>
            <a:pPr>
              <a:lnSpc>
                <a:spcPts val="1250"/>
              </a:lnSpc>
              <a:spcBef>
                <a:spcPct val="0"/>
              </a:spcBef>
            </a:pPr>
            <a:r>
              <a:rPr lang="en-US" altLang="da-DK" dirty="0"/>
              <a:t>Below mid:</a:t>
            </a:r>
          </a:p>
          <a:p>
            <a:r>
              <a:rPr lang="da-DK" altLang="da-DK" dirty="0"/>
              <a:t>This </a:t>
            </a:r>
            <a:r>
              <a:rPr lang="da-DK" altLang="da-DK" dirty="0" err="1"/>
              <a:t>picture</a:t>
            </a:r>
            <a:r>
              <a:rPr lang="da-DK" altLang="da-DK" dirty="0"/>
              <a:t> shows a Cormac M </a:t>
            </a:r>
            <a:r>
              <a:rPr lang="da-DK" altLang="da-DK" dirty="0" err="1"/>
              <a:t>winch</a:t>
            </a:r>
            <a:r>
              <a:rPr lang="da-DK" altLang="da-DK" dirty="0"/>
              <a:t> and J-frame </a:t>
            </a:r>
            <a:r>
              <a:rPr lang="da-DK" altLang="da-DK" dirty="0" err="1"/>
              <a:t>delivered</a:t>
            </a:r>
            <a:r>
              <a:rPr lang="da-DK" altLang="da-DK" dirty="0"/>
              <a:t> to UCLA in the US. The system is portable, but </a:t>
            </a:r>
            <a:r>
              <a:rPr lang="da-DK" altLang="da-DK" dirty="0" err="1"/>
              <a:t>here</a:t>
            </a:r>
            <a:r>
              <a:rPr lang="da-DK" altLang="da-DK" dirty="0"/>
              <a:t> </a:t>
            </a:r>
            <a:r>
              <a:rPr lang="da-DK" altLang="da-DK" dirty="0" err="1"/>
              <a:t>installed</a:t>
            </a:r>
            <a:r>
              <a:rPr lang="da-DK" altLang="da-DK" dirty="0"/>
              <a:t> on a rib. The is </a:t>
            </a:r>
            <a:r>
              <a:rPr lang="da-DK" altLang="da-DK" dirty="0" err="1"/>
              <a:t>mounted</a:t>
            </a:r>
            <a:r>
              <a:rPr lang="da-DK" altLang="da-DK" dirty="0"/>
              <a:t> on a J-frame. The system is </a:t>
            </a:r>
            <a:r>
              <a:rPr lang="da-DK" altLang="da-DK" dirty="0" err="1"/>
              <a:t>designed</a:t>
            </a:r>
            <a:r>
              <a:rPr lang="da-DK" altLang="da-DK" dirty="0"/>
              <a:t> to </a:t>
            </a:r>
            <a:r>
              <a:rPr lang="da-DK" altLang="da-DK" dirty="0" err="1"/>
              <a:t>carry</a:t>
            </a:r>
            <a:r>
              <a:rPr lang="da-DK" altLang="da-DK" dirty="0"/>
              <a:t> a small watersampler </a:t>
            </a:r>
            <a:r>
              <a:rPr lang="da-DK" altLang="da-DK" dirty="0" err="1"/>
              <a:t>carousel</a:t>
            </a:r>
            <a:r>
              <a:rPr lang="da-DK" altLang="da-DK" dirty="0"/>
              <a:t> with up to 6 </a:t>
            </a:r>
            <a:r>
              <a:rPr lang="da-DK" altLang="da-DK" dirty="0" err="1"/>
              <a:t>pcs</a:t>
            </a:r>
            <a:r>
              <a:rPr lang="da-DK" altLang="da-DK" dirty="0"/>
              <a:t>. 5 </a:t>
            </a:r>
            <a:r>
              <a:rPr lang="da-DK" altLang="da-DK" dirty="0" err="1"/>
              <a:t>ltr</a:t>
            </a:r>
            <a:r>
              <a:rPr lang="da-DK" altLang="da-DK" dirty="0"/>
              <a:t>. </a:t>
            </a:r>
            <a:r>
              <a:rPr lang="da-DK" altLang="da-DK" dirty="0" err="1"/>
              <a:t>Bottles</a:t>
            </a:r>
            <a:r>
              <a:rPr lang="da-DK" altLang="da-DK" dirty="0"/>
              <a:t> and a CTD with a total </a:t>
            </a:r>
            <a:r>
              <a:rPr lang="da-DK" altLang="da-DK" dirty="0" err="1"/>
              <a:t>weight</a:t>
            </a:r>
            <a:r>
              <a:rPr lang="da-DK" altLang="da-DK" dirty="0"/>
              <a:t> of up to 120kg. The </a:t>
            </a:r>
            <a:r>
              <a:rPr lang="da-DK" altLang="da-DK" dirty="0" err="1"/>
              <a:t>winch</a:t>
            </a:r>
            <a:r>
              <a:rPr lang="da-DK" altLang="da-DK" dirty="0"/>
              <a:t> holds </a:t>
            </a:r>
            <a:r>
              <a:rPr lang="da-DK" altLang="da-DK" dirty="0" err="1"/>
              <a:t>upto</a:t>
            </a:r>
            <a:r>
              <a:rPr lang="da-DK" altLang="da-DK" dirty="0"/>
              <a:t> 650m of Ø=3,2mm </a:t>
            </a:r>
            <a:r>
              <a:rPr lang="da-DK" altLang="da-DK" dirty="0" err="1"/>
              <a:t>conducting</a:t>
            </a:r>
            <a:r>
              <a:rPr lang="da-DK" altLang="da-DK" dirty="0"/>
              <a:t> </a:t>
            </a:r>
            <a:r>
              <a:rPr lang="da-DK" altLang="da-DK" dirty="0" err="1"/>
              <a:t>cable</a:t>
            </a:r>
            <a:r>
              <a:rPr lang="da-DK" altLang="da-DK" dirty="0"/>
              <a:t>. The Cormac M series </a:t>
            </a:r>
            <a:r>
              <a:rPr lang="da-DK" altLang="da-DK" dirty="0" err="1"/>
              <a:t>comprises</a:t>
            </a:r>
            <a:r>
              <a:rPr lang="da-DK" altLang="da-DK" dirty="0"/>
              <a:t> 5 models.</a:t>
            </a:r>
          </a:p>
          <a:p>
            <a:endParaRPr lang="da-DK" altLang="da-DK" dirty="0"/>
          </a:p>
          <a:p>
            <a:r>
              <a:rPr lang="da-DK" altLang="da-DK" dirty="0"/>
              <a:t>Below right:</a:t>
            </a:r>
          </a:p>
          <a:p>
            <a:r>
              <a:rPr lang="da-DK" altLang="da-DK" dirty="0"/>
              <a:t>This </a:t>
            </a:r>
            <a:r>
              <a:rPr lang="da-DK" altLang="da-DK" dirty="0" err="1"/>
              <a:t>picture</a:t>
            </a:r>
            <a:r>
              <a:rPr lang="da-DK" altLang="da-DK" dirty="0"/>
              <a:t> shows a MERMAC S20 </a:t>
            </a:r>
            <a:r>
              <a:rPr lang="da-DK" altLang="da-DK" dirty="0" err="1"/>
              <a:t>Winch</a:t>
            </a:r>
            <a:r>
              <a:rPr lang="da-DK" altLang="da-DK" dirty="0"/>
              <a:t> (just the top of it) sold to the</a:t>
            </a:r>
            <a:r>
              <a:rPr lang="da-DK" altLang="da-DK" baseline="0" dirty="0"/>
              <a:t> RV </a:t>
            </a:r>
            <a:r>
              <a:rPr lang="da-DK" altLang="da-DK" baseline="0" dirty="0" err="1"/>
              <a:t>Pelican</a:t>
            </a:r>
            <a:r>
              <a:rPr lang="da-DK" altLang="da-DK" baseline="0" dirty="0"/>
              <a:t>, Florida </a:t>
            </a:r>
            <a:r>
              <a:rPr lang="da-DK" altLang="da-DK" baseline="0" dirty="0" err="1"/>
              <a:t>together</a:t>
            </a:r>
            <a:r>
              <a:rPr lang="da-DK" altLang="da-DK" baseline="0" dirty="0"/>
              <a:t> with a </a:t>
            </a:r>
            <a:r>
              <a:rPr lang="da-DK" altLang="da-DK" baseline="0" dirty="0" err="1"/>
              <a:t>customised</a:t>
            </a:r>
            <a:r>
              <a:rPr lang="da-DK" altLang="da-DK" baseline="0" dirty="0"/>
              <a:t> NEXUS </a:t>
            </a:r>
            <a:r>
              <a:rPr lang="da-DK" altLang="da-DK" baseline="0" dirty="0" err="1"/>
              <a:t>Multiplexer</a:t>
            </a:r>
            <a:r>
              <a:rPr lang="da-DK" altLang="da-DK" baseline="0" dirty="0"/>
              <a:t>.</a:t>
            </a:r>
            <a:endParaRPr lang="da-DK" altLang="da-DK" dirty="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196D7A7-9D0D-44F6-A174-3642F4D5A542}" type="slidenum">
              <a:rPr lang="da-DK" altLang="da-DK" sz="1300" smtClean="0"/>
              <a:pPr/>
              <a:t>11</a:t>
            </a:fld>
            <a:endParaRPr lang="da-DK" altLang="da-DK" sz="1300"/>
          </a:p>
        </p:txBody>
      </p:sp>
    </p:spTree>
    <p:extLst>
      <p:ext uri="{BB962C8B-B14F-4D97-AF65-F5344CB8AC3E}">
        <p14:creationId xmlns:p14="http://schemas.microsoft.com/office/powerpoint/2010/main" val="271661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263" indent="-171450"/>
            <a:r>
              <a:rPr lang="en-US" altLang="da-DK" b="1"/>
              <a:t>Programme includes</a:t>
            </a:r>
            <a:endParaRPr lang="en-US" altLang="da-DK"/>
          </a:p>
          <a:p>
            <a:pPr marL="68263" indent="-171450">
              <a:buFontTx/>
              <a:buChar char="•"/>
            </a:pPr>
            <a:r>
              <a:rPr lang="en-US" altLang="da-DK"/>
              <a:t>System inspection, maintenance and overhaul</a:t>
            </a:r>
          </a:p>
          <a:p>
            <a:pPr marL="68263" indent="-171450">
              <a:buFontTx/>
              <a:buChar char="•"/>
            </a:pPr>
            <a:r>
              <a:rPr lang="en-US" altLang="da-DK"/>
              <a:t>Spare packages, management and storage</a:t>
            </a:r>
          </a:p>
          <a:p>
            <a:pPr marL="68263" indent="-171450">
              <a:buFontTx/>
              <a:buChar char="•"/>
            </a:pPr>
            <a:r>
              <a:rPr lang="en-US" altLang="da-DK"/>
              <a:t>Onsite repair and service</a:t>
            </a:r>
          </a:p>
          <a:p>
            <a:pPr marL="68263" indent="-171450">
              <a:buFontTx/>
              <a:buChar char="•"/>
            </a:pPr>
            <a:r>
              <a:rPr lang="en-US" altLang="da-DK"/>
              <a:t>Training</a:t>
            </a:r>
          </a:p>
          <a:p>
            <a:pPr marL="68263" indent="-171450">
              <a:buFontTx/>
              <a:buChar char="•"/>
            </a:pPr>
            <a:r>
              <a:rPr lang="en-US" altLang="da-DK"/>
              <a:t>Tension cable spooling and ocean depth pressure testing</a:t>
            </a:r>
          </a:p>
          <a:p>
            <a:pPr marL="68263" indent="-171450">
              <a:buFontTx/>
              <a:buChar char="•"/>
            </a:pPr>
            <a:r>
              <a:rPr lang="en-US" altLang="da-DK"/>
              <a:t>System installation, integration, testing commissioning and certification</a:t>
            </a:r>
          </a:p>
          <a:p>
            <a:pPr marL="68263" indent="-171450">
              <a:buFontTx/>
              <a:buChar char="•"/>
            </a:pPr>
            <a:endParaRPr lang="en-US" altLang="da-DK"/>
          </a:p>
          <a:p>
            <a:pPr marL="68263" indent="-171450"/>
            <a:r>
              <a:rPr lang="en-US" altLang="da-DK" b="1"/>
              <a:t>Advantages</a:t>
            </a:r>
            <a:endParaRPr lang="en-US" altLang="da-DK"/>
          </a:p>
          <a:p>
            <a:pPr marL="68263" indent="-171450">
              <a:buFontTx/>
              <a:buChar char="•"/>
            </a:pPr>
            <a:r>
              <a:rPr lang="en-US" altLang="da-DK"/>
              <a:t>Extend system lifetime</a:t>
            </a:r>
          </a:p>
          <a:p>
            <a:pPr marL="68263" indent="-171450">
              <a:buFontTx/>
              <a:buChar char="•"/>
            </a:pPr>
            <a:r>
              <a:rPr lang="en-US" altLang="da-DK"/>
              <a:t>Extend warranty</a:t>
            </a:r>
          </a:p>
          <a:p>
            <a:pPr marL="68263" indent="-171450">
              <a:buFontTx/>
              <a:buChar char="•"/>
            </a:pPr>
            <a:r>
              <a:rPr lang="en-US" altLang="da-DK"/>
              <a:t>Predictability of costs over entire system lifespan</a:t>
            </a:r>
          </a:p>
          <a:p>
            <a:pPr marL="68263" indent="-171450">
              <a:buFontTx/>
              <a:buChar char="•"/>
            </a:pPr>
            <a:r>
              <a:rPr lang="en-US" altLang="da-DK"/>
              <a:t>Minimise downtime</a:t>
            </a:r>
          </a:p>
          <a:p>
            <a:pPr marL="68263" indent="-171450">
              <a:buFontTx/>
              <a:buChar char="•"/>
            </a:pPr>
            <a:r>
              <a:rPr lang="en-US" altLang="da-DK"/>
              <a:t>Fast response supported by several MacArtney locations across the world</a:t>
            </a:r>
          </a:p>
          <a:p>
            <a:pPr marL="68263" indent="-171450">
              <a:buFontTx/>
              <a:buChar char="•"/>
            </a:pPr>
            <a:endParaRPr lang="en-US" altLang="da-DK"/>
          </a:p>
          <a:p>
            <a:pPr marL="68263" indent="-171450"/>
            <a:endParaRPr lang="da-DK" altLang="da-DK"/>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656F6566-BF5D-4A8B-BF5D-DA8C14374170}" type="slidenum">
              <a:rPr lang="da-DK" altLang="da-DK" sz="1300" smtClean="0"/>
              <a:pPr/>
              <a:t>12</a:t>
            </a:fld>
            <a:endParaRPr lang="da-DK" altLang="da-DK" sz="1300"/>
          </a:p>
        </p:txBody>
      </p:sp>
    </p:spTree>
    <p:extLst>
      <p:ext uri="{BB962C8B-B14F-4D97-AF65-F5344CB8AC3E}">
        <p14:creationId xmlns:p14="http://schemas.microsoft.com/office/powerpoint/2010/main" val="34773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a-DK" dirty="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42842" indent="-285708">
              <a:defRPr sz="2400">
                <a:solidFill>
                  <a:schemeClr val="tx1"/>
                </a:solidFill>
                <a:latin typeface="Times" panose="02020603050405020304" pitchFamily="18" charset="0"/>
                <a:cs typeface="Arial" panose="020B0604020202020204" pitchFamily="34" charset="0"/>
              </a:defRPr>
            </a:lvl2pPr>
            <a:lvl3pPr marL="1142834" indent="-228567">
              <a:defRPr sz="2400">
                <a:solidFill>
                  <a:schemeClr val="tx1"/>
                </a:solidFill>
                <a:latin typeface="Times" panose="02020603050405020304" pitchFamily="18" charset="0"/>
                <a:cs typeface="Arial" panose="020B0604020202020204" pitchFamily="34" charset="0"/>
              </a:defRPr>
            </a:lvl3pPr>
            <a:lvl4pPr marL="1599968" indent="-228567">
              <a:defRPr sz="2400">
                <a:solidFill>
                  <a:schemeClr val="tx1"/>
                </a:solidFill>
                <a:latin typeface="Times" panose="02020603050405020304" pitchFamily="18" charset="0"/>
                <a:cs typeface="Arial" panose="020B0604020202020204" pitchFamily="34" charset="0"/>
              </a:defRPr>
            </a:lvl4pPr>
            <a:lvl5pPr marL="2057102" indent="-228567">
              <a:defRPr sz="2400">
                <a:solidFill>
                  <a:schemeClr val="tx1"/>
                </a:solidFill>
                <a:latin typeface="Times" panose="02020603050405020304" pitchFamily="18" charset="0"/>
                <a:cs typeface="Arial" panose="020B0604020202020204" pitchFamily="34" charset="0"/>
              </a:defRPr>
            </a:lvl5pPr>
            <a:lvl6pPr marL="2514235" indent="-228567"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369" indent="-228567"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8503" indent="-228567"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5636" indent="-228567"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CE704BF5-3FED-4293-8EC5-7165EA805D37}" type="slidenum">
              <a:rPr lang="da-DK" altLang="da-DK" sz="1300"/>
              <a:pPr/>
              <a:t>13</a:t>
            </a:fld>
            <a:endParaRPr lang="da-DK" altLang="da-DK" sz="1300"/>
          </a:p>
        </p:txBody>
      </p:sp>
    </p:spTree>
    <p:extLst>
      <p:ext uri="{BB962C8B-B14F-4D97-AF65-F5344CB8AC3E}">
        <p14:creationId xmlns:p14="http://schemas.microsoft.com/office/powerpoint/2010/main" val="176680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versigtsbille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06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o de Títul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352554"/>
            <a:ext cx="7086600" cy="1368822"/>
          </a:xfrm>
        </p:spPr>
        <p:txBody>
          <a:bodyPr anchor="b">
            <a:normAutofit/>
          </a:bodyPr>
          <a:lstStyle>
            <a:lvl1pPr algn="l">
              <a:defRPr sz="3300">
                <a:solidFill>
                  <a:srgbClr val="0070C0"/>
                </a:solidFill>
                <a:latin typeface="Arial" panose="020B0604020202020204" pitchFamily="34" charset="0"/>
                <a:cs typeface="Arial" panose="020B0604020202020204" pitchFamily="34" charset="0"/>
              </a:defRPr>
            </a:lvl1pPr>
          </a:lstStyle>
          <a:p>
            <a:r>
              <a:rPr lang="pt-PT" dirty="0"/>
              <a:t>Clique para editar o estilo de título do Modelo Global</a:t>
            </a:r>
            <a:endParaRPr lang="en-US" dirty="0"/>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solidFill>
                  <a:srgbClr val="002060"/>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PT" dirty="0"/>
              <a:t>Clique para editar o estilo de subtítulo do Modelo Global</a:t>
            </a:r>
            <a:endParaRPr lang="en-US" dirty="0"/>
          </a:p>
        </p:txBody>
      </p:sp>
      <p:pic>
        <p:nvPicPr>
          <p:cNvPr id="9" name="Imagem 8">
            <a:extLst>
              <a:ext uri="{FF2B5EF4-FFF2-40B4-BE49-F238E27FC236}">
                <a16:creationId xmlns:a16="http://schemas.microsoft.com/office/drawing/2014/main" id="{7A39EB44-BD75-40F3-8DE3-80FD9201895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696" b="31486"/>
          <a:stretch/>
        </p:blipFill>
        <p:spPr>
          <a:xfrm>
            <a:off x="5124126" y="158438"/>
            <a:ext cx="3924946" cy="1077115"/>
          </a:xfrm>
          <a:prstGeom prst="rect">
            <a:avLst/>
          </a:prstGeom>
        </p:spPr>
      </p:pic>
      <p:sp>
        <p:nvSpPr>
          <p:cNvPr id="14" name="Marcador de Posição da Imagem 13">
            <a:extLst>
              <a:ext uri="{FF2B5EF4-FFF2-40B4-BE49-F238E27FC236}">
                <a16:creationId xmlns:a16="http://schemas.microsoft.com/office/drawing/2014/main" id="{075C0922-4E89-4D0E-B07D-63DF2096896A}"/>
              </a:ext>
            </a:extLst>
          </p:cNvPr>
          <p:cNvSpPr>
            <a:spLocks noGrp="1"/>
          </p:cNvSpPr>
          <p:nvPr>
            <p:ph type="pic" sz="quarter" idx="12" hasCustomPrompt="1"/>
          </p:nvPr>
        </p:nvSpPr>
        <p:spPr>
          <a:xfrm>
            <a:off x="1028700" y="3899848"/>
            <a:ext cx="2185348" cy="1085215"/>
          </a:xfrm>
        </p:spPr>
        <p:txBody>
          <a:bodyPr>
            <a:normAutofit/>
          </a:bodyPr>
          <a:lstStyle>
            <a:lvl1pPr>
              <a:defRPr sz="750"/>
            </a:lvl1pPr>
          </a:lstStyle>
          <a:p>
            <a:r>
              <a:rPr lang="en-US" dirty="0"/>
              <a:t>Logo of your institution</a:t>
            </a:r>
          </a:p>
        </p:txBody>
      </p:sp>
      <p:sp>
        <p:nvSpPr>
          <p:cNvPr id="15" name="Marcador de Posição de Conteúdo 14">
            <a:extLst>
              <a:ext uri="{FF2B5EF4-FFF2-40B4-BE49-F238E27FC236}">
                <a16:creationId xmlns:a16="http://schemas.microsoft.com/office/drawing/2014/main" id="{D057E374-DDB2-40B1-869D-0FB2362DB757}"/>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16139620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lvl1pPr>
              <a:defRPr lang="en-US" sz="2700" dirty="0">
                <a:solidFill>
                  <a:srgbClr val="0070C0"/>
                </a:solidFill>
                <a:latin typeface="Arial" panose="020B0604020202020204" pitchFamily="34" charset="0"/>
                <a:cs typeface="Arial" panose="020B0604020202020204" pitchFamily="34" charset="0"/>
              </a:defRPr>
            </a:lvl1pPr>
          </a:lstStyle>
          <a:p>
            <a:pPr lvl="0" algn="l"/>
            <a:r>
              <a:rPr lang="pt-PT" dirty="0"/>
              <a:t>Clique para editar o estilo de título do Modelo Global</a:t>
            </a:r>
            <a:endParaRPr lang="en-US" dirty="0"/>
          </a:p>
        </p:txBody>
      </p:sp>
      <p:sp>
        <p:nvSpPr>
          <p:cNvPr id="3" name="Content Placeholder 2"/>
          <p:cNvSpPr>
            <a:spLocks noGrp="1"/>
          </p:cNvSpPr>
          <p:nvPr>
            <p:ph idx="1"/>
          </p:nvPr>
        </p:nvSpPr>
        <p:spPr/>
        <p:txBody>
          <a:bodyPr>
            <a:normAutofit/>
          </a:bodyPr>
          <a:lstStyle>
            <a:lvl1pPr>
              <a:defRPr sz="2100">
                <a:latin typeface="Arial" panose="020B0604020202020204" pitchFamily="34" charset="0"/>
                <a:cs typeface="Arial" panose="020B0604020202020204" pitchFamily="34" charset="0"/>
              </a:defRPr>
            </a:lvl1pPr>
            <a:lvl2pPr>
              <a:defRPr sz="195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5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endParaRPr lang="en-US" dirty="0"/>
          </a:p>
        </p:txBody>
      </p:sp>
      <p:pic>
        <p:nvPicPr>
          <p:cNvPr id="10" name="Imagem 9">
            <a:extLst>
              <a:ext uri="{FF2B5EF4-FFF2-40B4-BE49-F238E27FC236}">
                <a16:creationId xmlns:a16="http://schemas.microsoft.com/office/drawing/2014/main" id="{F473C8A4-A1A4-4676-89AE-A9108447B7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6" name="Marcador de Posição de Conteúdo 14">
            <a:extLst>
              <a:ext uri="{FF2B5EF4-FFF2-40B4-BE49-F238E27FC236}">
                <a16:creationId xmlns:a16="http://schemas.microsoft.com/office/drawing/2014/main" id="{43444252-D29D-4861-813C-35669B08A941}"/>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1043094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beçalho da Secção">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7885019C-869F-4213-B927-6D0341E508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2" name="Title 1"/>
          <p:cNvSpPr>
            <a:spLocks noGrp="1"/>
          </p:cNvSpPr>
          <p:nvPr>
            <p:ph type="title"/>
          </p:nvPr>
        </p:nvSpPr>
        <p:spPr>
          <a:xfrm>
            <a:off x="514351" y="565150"/>
            <a:ext cx="8115299" cy="2101451"/>
          </a:xfrm>
        </p:spPr>
        <p:txBody>
          <a:bodyPr anchor="b">
            <a:normAutofit/>
          </a:bodyPr>
          <a:lstStyle>
            <a:lvl1pPr algn="r">
              <a:defRPr sz="30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768350" y="2731294"/>
            <a:ext cx="7867650" cy="716756"/>
          </a:xfrm>
        </p:spPr>
        <p:txBody>
          <a:bodyPr vert="horz" lIns="91440" tIns="45720" rIns="91440" bIns="45720" rtlCol="0">
            <a:normAutofit/>
          </a:bodyPr>
          <a:lstStyle>
            <a:lvl1pPr algn="r">
              <a:defRPr lang="pt-PT" sz="1500" smtClean="0">
                <a:solidFill>
                  <a:srgbClr val="002060"/>
                </a:solidFill>
                <a:latin typeface="Arial" panose="020B0604020202020204" pitchFamily="34" charset="0"/>
                <a:cs typeface="Arial" panose="020B0604020202020204" pitchFamily="34" charset="0"/>
              </a:defRPr>
            </a:lvl1pPr>
          </a:lstStyle>
          <a:p>
            <a:pPr marL="0" lvl="0" indent="0">
              <a:buNone/>
            </a:pPr>
            <a:r>
              <a:rPr lang="pt-PT"/>
              <a:t>Editar os estilos de texto do Modelo Global</a:t>
            </a:r>
          </a:p>
        </p:txBody>
      </p:sp>
      <p:sp>
        <p:nvSpPr>
          <p:cNvPr id="5" name="Marcador de Posição de Conteúdo 14">
            <a:extLst>
              <a:ext uri="{FF2B5EF4-FFF2-40B4-BE49-F238E27FC236}">
                <a16:creationId xmlns:a16="http://schemas.microsoft.com/office/drawing/2014/main" id="{448EFDCE-66C9-459F-8523-70684CED4F88}"/>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351844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514350" y="1645920"/>
            <a:ext cx="4000500" cy="3018094"/>
          </a:xfrm>
        </p:spPr>
        <p:txBody>
          <a:body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endParaRPr lang="en-US" dirty="0"/>
          </a:p>
        </p:txBody>
      </p:sp>
      <p:sp>
        <p:nvSpPr>
          <p:cNvPr id="4" name="Content Placeholder 3"/>
          <p:cNvSpPr>
            <a:spLocks noGrp="1"/>
          </p:cNvSpPr>
          <p:nvPr>
            <p:ph sz="half" idx="2"/>
          </p:nvPr>
        </p:nvSpPr>
        <p:spPr>
          <a:xfrm>
            <a:off x="4629150" y="1645920"/>
            <a:ext cx="4000500" cy="3018094"/>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pic>
        <p:nvPicPr>
          <p:cNvPr id="9" name="Imagem 8">
            <a:extLst>
              <a:ext uri="{FF2B5EF4-FFF2-40B4-BE49-F238E27FC236}">
                <a16:creationId xmlns:a16="http://schemas.microsoft.com/office/drawing/2014/main" id="{AA63D659-86FF-4CDE-A99A-BF09780DED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6" name="Marcador de Posição de Conteúdo 14">
            <a:extLst>
              <a:ext uri="{FF2B5EF4-FFF2-40B4-BE49-F238E27FC236}">
                <a16:creationId xmlns:a16="http://schemas.microsoft.com/office/drawing/2014/main" id="{6F5835B9-F63C-4B1B-91E7-07C8C7D36A80}"/>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238428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685807" y="1637852"/>
            <a:ext cx="3809993"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4" name="Content Placeholder 3"/>
          <p:cNvSpPr>
            <a:spLocks noGrp="1"/>
          </p:cNvSpPr>
          <p:nvPr>
            <p:ph sz="half" idx="2"/>
          </p:nvPr>
        </p:nvSpPr>
        <p:spPr>
          <a:xfrm>
            <a:off x="514351" y="2349500"/>
            <a:ext cx="3983831" cy="2314514"/>
          </a:xfrm>
        </p:spPr>
        <p:txBody>
          <a:body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endParaRPr lang="en-US" dirty="0"/>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6" name="Content Placeholder 5"/>
          <p:cNvSpPr>
            <a:spLocks noGrp="1"/>
          </p:cNvSpPr>
          <p:nvPr>
            <p:ph sz="quarter" idx="4"/>
          </p:nvPr>
        </p:nvSpPr>
        <p:spPr>
          <a:xfrm>
            <a:off x="4629150" y="2349500"/>
            <a:ext cx="4000500" cy="2314514"/>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pic>
        <p:nvPicPr>
          <p:cNvPr id="11" name="Imagem 10">
            <a:extLst>
              <a:ext uri="{FF2B5EF4-FFF2-40B4-BE49-F238E27FC236}">
                <a16:creationId xmlns:a16="http://schemas.microsoft.com/office/drawing/2014/main" id="{BC8E7B60-9344-4E24-9E54-D33BB18973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8" name="Marcador de Posição de Conteúdo 14">
            <a:extLst>
              <a:ext uri="{FF2B5EF4-FFF2-40B4-BE49-F238E27FC236}">
                <a16:creationId xmlns:a16="http://schemas.microsoft.com/office/drawing/2014/main" id="{3605452C-3845-47CF-96F5-DCD1C51EB33C}"/>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226145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pic>
        <p:nvPicPr>
          <p:cNvPr id="7" name="Imagem 6">
            <a:extLst>
              <a:ext uri="{FF2B5EF4-FFF2-40B4-BE49-F238E27FC236}">
                <a16:creationId xmlns:a16="http://schemas.microsoft.com/office/drawing/2014/main" id="{51B3EF93-5350-4066-A111-2E8CCB1BB7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4" name="Marcador de Posição de Conteúdo 14">
            <a:extLst>
              <a:ext uri="{FF2B5EF4-FFF2-40B4-BE49-F238E27FC236}">
                <a16:creationId xmlns:a16="http://schemas.microsoft.com/office/drawing/2014/main" id="{5849C809-D7FE-448C-A756-675E5B60632C}"/>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344244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6F817AD-D83C-4DD3-811E-49B4399728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3" name="Marcador de Posição de Conteúdo 14">
            <a:extLst>
              <a:ext uri="{FF2B5EF4-FFF2-40B4-BE49-F238E27FC236}">
                <a16:creationId xmlns:a16="http://schemas.microsoft.com/office/drawing/2014/main" id="{D6564874-AFF3-4284-9366-554C59685B7C}"/>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3768988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pt-PT" dirty="0"/>
              <a:t>Clique para editar o estilo de título do Modelo Global</a:t>
            </a:r>
            <a:endParaRPr lang="en-US" dirty="0"/>
          </a:p>
        </p:txBody>
      </p:sp>
      <p:sp>
        <p:nvSpPr>
          <p:cNvPr id="3" name="Content Placeholder 2"/>
          <p:cNvSpPr>
            <a:spLocks noGrp="1"/>
          </p:cNvSpPr>
          <p:nvPr>
            <p:ph idx="1"/>
          </p:nvPr>
        </p:nvSpPr>
        <p:spPr>
          <a:xfrm>
            <a:off x="3746686" y="560070"/>
            <a:ext cx="4882964" cy="4103944"/>
          </a:xfrm>
        </p:spPr>
        <p:txBody>
          <a:bodyPr anchor="ct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endParaRPr lang="en-US" dirty="0"/>
          </a:p>
        </p:txBody>
      </p:sp>
      <p:sp>
        <p:nvSpPr>
          <p:cNvPr id="4" name="Text Placeholder 3"/>
          <p:cNvSpPr>
            <a:spLocks noGrp="1"/>
          </p:cNvSpPr>
          <p:nvPr>
            <p:ph type="body" sz="half" idx="2"/>
          </p:nvPr>
        </p:nvSpPr>
        <p:spPr>
          <a:xfrm>
            <a:off x="514350" y="2343150"/>
            <a:ext cx="308610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PT" dirty="0"/>
              <a:t>Editar os estilos de texto do Modelo Global</a:t>
            </a:r>
          </a:p>
        </p:txBody>
      </p:sp>
      <p:pic>
        <p:nvPicPr>
          <p:cNvPr id="9" name="Imagem 8">
            <a:extLst>
              <a:ext uri="{FF2B5EF4-FFF2-40B4-BE49-F238E27FC236}">
                <a16:creationId xmlns:a16="http://schemas.microsoft.com/office/drawing/2014/main" id="{B2597307-4DD8-405D-B37E-A570217F9D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6" name="Marcador de Posição de Conteúdo 14">
            <a:extLst>
              <a:ext uri="{FF2B5EF4-FFF2-40B4-BE49-F238E27FC236}">
                <a16:creationId xmlns:a16="http://schemas.microsoft.com/office/drawing/2014/main" id="{AD60F819-0A51-4AB4-A577-4545DE0F8CB9}"/>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3421869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5895928" y="563431"/>
            <a:ext cx="2733722" cy="410058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a:t>Clique no ícone para adicionar uma imagem</a:t>
            </a:r>
            <a:endParaRPr lang="en-US" dirty="0"/>
          </a:p>
        </p:txBody>
      </p:sp>
      <p:sp>
        <p:nvSpPr>
          <p:cNvPr id="4" name="Text Placeholder 3"/>
          <p:cNvSpPr>
            <a:spLocks noGrp="1"/>
          </p:cNvSpPr>
          <p:nvPr>
            <p:ph type="body" sz="half" idx="2"/>
          </p:nvPr>
        </p:nvSpPr>
        <p:spPr>
          <a:xfrm>
            <a:off x="514350" y="2343150"/>
            <a:ext cx="515493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PT"/>
              <a:t>Editar os estilos de texto do Modelo Global</a:t>
            </a:r>
          </a:p>
        </p:txBody>
      </p:sp>
      <p:pic>
        <p:nvPicPr>
          <p:cNvPr id="10" name="Imagem 9">
            <a:extLst>
              <a:ext uri="{FF2B5EF4-FFF2-40B4-BE49-F238E27FC236}">
                <a16:creationId xmlns:a16="http://schemas.microsoft.com/office/drawing/2014/main" id="{96FDC817-6520-4FB2-8420-F91E83FAD8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93" t="18079" r="30402" b="18192"/>
          <a:stretch/>
        </p:blipFill>
        <p:spPr>
          <a:xfrm>
            <a:off x="149563" y="186386"/>
            <a:ext cx="826831" cy="987993"/>
          </a:xfrm>
          <a:prstGeom prst="rect">
            <a:avLst/>
          </a:prstGeom>
        </p:spPr>
      </p:pic>
      <p:sp>
        <p:nvSpPr>
          <p:cNvPr id="6" name="Marcador de Posição de Conteúdo 14">
            <a:extLst>
              <a:ext uri="{FF2B5EF4-FFF2-40B4-BE49-F238E27FC236}">
                <a16:creationId xmlns:a16="http://schemas.microsoft.com/office/drawing/2014/main" id="{20BFC3C6-DEDB-41FF-8753-4941A58C97E2}"/>
              </a:ext>
            </a:extLst>
          </p:cNvPr>
          <p:cNvSpPr>
            <a:spLocks noGrp="1"/>
          </p:cNvSpPr>
          <p:nvPr>
            <p:ph sz="quarter" idx="13" hasCustomPrompt="1"/>
          </p:nvPr>
        </p:nvSpPr>
        <p:spPr>
          <a:xfrm>
            <a:off x="3968553" y="4862655"/>
            <a:ext cx="4146747" cy="122408"/>
          </a:xfrm>
        </p:spPr>
        <p:txBody>
          <a:bodyPr>
            <a:normAutofit/>
          </a:bodyPr>
          <a:lstStyle>
            <a:lvl1pPr marL="0" indent="0" algn="r">
              <a:buNone/>
              <a:defRPr sz="600">
                <a:solidFill>
                  <a:srgbClr val="002060"/>
                </a:solidFill>
              </a:defRPr>
            </a:lvl1pPr>
            <a:lvl2pPr>
              <a:defRPr/>
            </a:lvl2pPr>
            <a:lvl3pPr>
              <a:defRPr/>
            </a:lvl3pPr>
            <a:lvl4pPr>
              <a:defRPr/>
            </a:lvl4pPr>
            <a:lvl5pPr>
              <a:defRPr/>
            </a:lvl5pPr>
          </a:lstStyle>
          <a:p>
            <a:pPr lvl="0"/>
            <a:r>
              <a:rPr lang="pt-PT" dirty="0"/>
              <a:t>Meeting </a:t>
            </a:r>
            <a:r>
              <a:rPr lang="pt-PT" dirty="0" err="1"/>
              <a:t>Name</a:t>
            </a:r>
            <a:r>
              <a:rPr lang="pt-PT" dirty="0"/>
              <a:t>, DD </a:t>
            </a:r>
            <a:r>
              <a:rPr lang="pt-PT" dirty="0" err="1"/>
              <a:t>Month</a:t>
            </a:r>
            <a:r>
              <a:rPr lang="pt-PT" dirty="0"/>
              <a:t> YYYY, </a:t>
            </a:r>
            <a:r>
              <a:rPr lang="pt-PT" dirty="0" err="1"/>
              <a:t>City</a:t>
            </a:r>
            <a:r>
              <a:rPr lang="pt-PT" dirty="0"/>
              <a:t>, Country</a:t>
            </a:r>
            <a:endParaRPr lang="en-US" dirty="0"/>
          </a:p>
        </p:txBody>
      </p:sp>
    </p:spTree>
    <p:extLst>
      <p:ext uri="{BB962C8B-B14F-4D97-AF65-F5344CB8AC3E}">
        <p14:creationId xmlns:p14="http://schemas.microsoft.com/office/powerpoint/2010/main" val="71593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184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6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08000" y="1008000"/>
            <a:ext cx="8229600" cy="857250"/>
          </a:xfrm>
          <a:prstGeom prst="rect">
            <a:avLst/>
          </a:prstGeom>
        </p:spPr>
        <p:txBody>
          <a:bodyPr/>
          <a:lstStyle>
            <a:lvl1pPr algn="l">
              <a:defRPr sz="1800" b="1">
                <a:latin typeface="+mn-lt"/>
              </a:defRPr>
            </a:lvl1pPr>
          </a:lstStyle>
          <a:p>
            <a:r>
              <a:rPr lang="en-US" dirty="0"/>
              <a:t>Click to edit Master title style</a:t>
            </a:r>
            <a:endParaRPr lang="da-DK" dirty="0"/>
          </a:p>
        </p:txBody>
      </p:sp>
    </p:spTree>
    <p:extLst>
      <p:ext uri="{BB962C8B-B14F-4D97-AF65-F5344CB8AC3E}">
        <p14:creationId xmlns:p14="http://schemas.microsoft.com/office/powerpoint/2010/main" val="378868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08000" y="1008000"/>
            <a:ext cx="8229600" cy="857250"/>
          </a:xfrm>
          <a:prstGeom prst="rect">
            <a:avLst/>
          </a:prstGeom>
        </p:spPr>
        <p:txBody>
          <a:bodyPr/>
          <a:lstStyle>
            <a:lvl1pPr algn="l">
              <a:defRPr sz="1800" b="1">
                <a:latin typeface="+mn-lt"/>
              </a:defRPr>
            </a:lvl1pPr>
          </a:lstStyle>
          <a:p>
            <a:r>
              <a:rPr lang="en-US" dirty="0"/>
              <a:t>Click to edit Master title style</a:t>
            </a:r>
            <a:endParaRPr lang="da-DK" dirty="0"/>
          </a:p>
        </p:txBody>
      </p:sp>
    </p:spTree>
    <p:extLst>
      <p:ext uri="{BB962C8B-B14F-4D97-AF65-F5344CB8AC3E}">
        <p14:creationId xmlns:p14="http://schemas.microsoft.com/office/powerpoint/2010/main" val="1133212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91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08000" y="1008000"/>
            <a:ext cx="8229600" cy="857250"/>
          </a:xfrm>
          <a:prstGeom prst="rect">
            <a:avLst/>
          </a:prstGeom>
        </p:spPr>
        <p:txBody>
          <a:bodyPr/>
          <a:lstStyle>
            <a:lvl1pPr algn="l">
              <a:defRPr sz="1800" b="1">
                <a:latin typeface="+mn-lt"/>
              </a:defRPr>
            </a:lvl1pPr>
          </a:lstStyle>
          <a:p>
            <a:r>
              <a:rPr lang="en-US" dirty="0"/>
              <a:t>Click to edit Master title style</a:t>
            </a:r>
            <a:endParaRPr lang="da-DK" dirty="0"/>
          </a:p>
        </p:txBody>
      </p:sp>
    </p:spTree>
    <p:extLst>
      <p:ext uri="{BB962C8B-B14F-4D97-AF65-F5344CB8AC3E}">
        <p14:creationId xmlns:p14="http://schemas.microsoft.com/office/powerpoint/2010/main" val="26264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33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572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microsoft.com/office/2007/relationships/hdphoto" Target="../media/hdphoto1.wdp"/><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0.png"/><Relationship Id="rId5" Type="http://schemas.openxmlformats.org/officeDocument/2006/relationships/slideLayout" Target="../slideLayouts/slideLayout14.xml"/><Relationship Id="rId10" Type="http://schemas.openxmlformats.org/officeDocument/2006/relationships/theme" Target="../theme/theme10.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2.jpeg"/><Relationship Id="rId4" Type="http://schemas.openxmlformats.org/officeDocument/2006/relationships/image" Target="../media/image9.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4469257b-f3a5-4b4b-afed-fe5e1ee5c3a7" descr="69B6567A-298B-4256-B0BF-FB6E1B950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7" descr="C2-HD-BTM.png">
            <a:extLst>
              <a:ext uri="{FF2B5EF4-FFF2-40B4-BE49-F238E27FC236}">
                <a16:creationId xmlns:a16="http://schemas.microsoft.com/office/drawing/2014/main" id="{FACFE797-925E-4955-B1BC-E8BF2FC6C8F6}"/>
              </a:ext>
            </a:extLst>
          </p:cNvPr>
          <p:cNvPicPr>
            <a:picLocks noChangeAspect="1"/>
          </p:cNvPicPr>
          <p:nvPr userDrawn="1"/>
        </p:nvPicPr>
        <p:blipFill>
          <a:blip r:embed="rId11">
            <a:lum bright="70000" contrast="-70000"/>
            <a:extLst>
              <a:ext uri="{BEBA8EAE-BF5A-486C-A8C5-ECC9F3942E4B}">
                <a14:imgProps xmlns:a14="http://schemas.microsoft.com/office/drawing/2010/main">
                  <a14:imgLayer r:embed="rId12">
                    <a14:imgEffect>
                      <a14:colorTemperature colorTemp="7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3254699"/>
            <a:ext cx="9144000" cy="1862138"/>
          </a:xfrm>
          <a:prstGeom prst="rect">
            <a:avLst/>
          </a:prstGeom>
        </p:spPr>
      </p:pic>
      <p:sp>
        <p:nvSpPr>
          <p:cNvPr id="2" name="Title Placeholder 1"/>
          <p:cNvSpPr>
            <a:spLocks noGrp="1"/>
          </p:cNvSpPr>
          <p:nvPr>
            <p:ph type="title"/>
          </p:nvPr>
        </p:nvSpPr>
        <p:spPr>
          <a:xfrm>
            <a:off x="2171700" y="573280"/>
            <a:ext cx="6457950" cy="969771"/>
          </a:xfrm>
          <a:prstGeom prst="rect">
            <a:avLst/>
          </a:prstGeom>
        </p:spPr>
        <p:txBody>
          <a:bodyPr vert="horz" lIns="91440" tIns="45720" rIns="91440" bIns="45720" rtlCol="0" anchor="ctr">
            <a:noAutofit/>
          </a:bodyPr>
          <a:lstStyle/>
          <a:p>
            <a:r>
              <a:rPr lang="pt-PT" dirty="0"/>
              <a:t>Clique para editar o estilo de título do Modelo Global</a:t>
            </a:r>
            <a:endParaRPr lang="en-US" dirty="0"/>
          </a:p>
        </p:txBody>
      </p:sp>
      <p:sp>
        <p:nvSpPr>
          <p:cNvPr id="3" name="Text Placeholder 2"/>
          <p:cNvSpPr>
            <a:spLocks noGrp="1"/>
          </p:cNvSpPr>
          <p:nvPr>
            <p:ph type="body" idx="1"/>
          </p:nvPr>
        </p:nvSpPr>
        <p:spPr>
          <a:xfrm>
            <a:off x="514350" y="1645920"/>
            <a:ext cx="8115300" cy="3018094"/>
          </a:xfrm>
          <a:prstGeom prst="rect">
            <a:avLst/>
          </a:prstGeom>
        </p:spPr>
        <p:txBody>
          <a:bodyPr vert="horz" lIns="91440" tIns="45720" rIns="91440" bIns="45720" rtlCol="0">
            <a:normAutofit/>
          </a:body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endParaRPr lang="en-US" dirty="0"/>
          </a:p>
        </p:txBody>
      </p:sp>
      <p:sp>
        <p:nvSpPr>
          <p:cNvPr id="14" name="Marcador de Posição do Texto 21">
            <a:extLst>
              <a:ext uri="{FF2B5EF4-FFF2-40B4-BE49-F238E27FC236}">
                <a16:creationId xmlns:a16="http://schemas.microsoft.com/office/drawing/2014/main" id="{959F62E0-66E0-4B76-B5ED-074319838FE0}"/>
              </a:ext>
            </a:extLst>
          </p:cNvPr>
          <p:cNvSpPr txBox="1">
            <a:spLocks/>
          </p:cNvSpPr>
          <p:nvPr userDrawn="1"/>
        </p:nvSpPr>
        <p:spPr>
          <a:xfrm>
            <a:off x="3326642" y="4780347"/>
            <a:ext cx="4917281" cy="20471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lang="en-US" sz="1000" kern="1200" dirty="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sz="750" dirty="0"/>
          </a:p>
        </p:txBody>
      </p:sp>
    </p:spTree>
    <p:extLst>
      <p:ext uri="{BB962C8B-B14F-4D97-AF65-F5344CB8AC3E}">
        <p14:creationId xmlns:p14="http://schemas.microsoft.com/office/powerpoint/2010/main" val="4240873758"/>
      </p:ext>
    </p:extLst>
  </p:cSld>
  <p:clrMap bg1="lt1" tx1="dk1" bg2="lt2" tx2="dk2" accent1="accent1" accent2="accent2" accent3="accent3" accent4="accent4" accent5="accent5" accent6="accent6" hlink="hlink" folHlink="folHlink"/>
  <p:sldLayoutIdLst>
    <p:sldLayoutId id="2147491534" r:id="rId1"/>
    <p:sldLayoutId id="2147491535" r:id="rId2"/>
    <p:sldLayoutId id="2147491536" r:id="rId3"/>
    <p:sldLayoutId id="2147491537" r:id="rId4"/>
    <p:sldLayoutId id="2147491538" r:id="rId5"/>
    <p:sldLayoutId id="2147491539" r:id="rId6"/>
    <p:sldLayoutId id="2147491540" r:id="rId7"/>
    <p:sldLayoutId id="2147491541" r:id="rId8"/>
    <p:sldLayoutId id="2147491542" r:id="rId9"/>
  </p:sldLayoutIdLst>
  <p:txStyles>
    <p:titleStyle>
      <a:lvl1pPr algn="l" defTabSz="685800" rtl="0" eaLnBrk="1" latinLnBrk="0" hangingPunct="1">
        <a:lnSpc>
          <a:spcPct val="90000"/>
        </a:lnSpc>
        <a:spcBef>
          <a:spcPct val="0"/>
        </a:spcBef>
        <a:buNone/>
        <a:defRPr lang="en-US" sz="3300" kern="1200" cap="all" baseline="0" dirty="0">
          <a:solidFill>
            <a:srgbClr val="0070C0"/>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master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7620"/>
          <a:stretch/>
        </p:blipFill>
        <p:spPr bwMode="auto">
          <a:xfrm>
            <a:off x="0" y="123478"/>
            <a:ext cx="9144000" cy="502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descr="master_t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164554"/>
            <a:ext cx="9143999" cy="609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6" descr="master_t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71488"/>
            <a:ext cx="9147175"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master_t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 descr="M:\Crossmind - Coodo\Presentation\Billeder til pp prÃ¦sentation\Til pp pr+ªsentation\beska¦èret\oil_and_ga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862013"/>
            <a:ext cx="925195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master_t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 descr="M:\PPP-Presentations\00 Master - MacArtney Corporate Presentation\Billeder, områder\renewables.jpg"/>
          <p:cNvPicPr>
            <a:picLocks noChangeAspect="1" noChangeArrowheads="1"/>
          </p:cNvPicPr>
          <p:nvPr userDrawn="1"/>
        </p:nvPicPr>
        <p:blipFill>
          <a:blip r:embed="rId3">
            <a:extLst>
              <a:ext uri="{28A0092B-C50C-407E-A947-70E740481C1C}">
                <a14:useLocalDpi xmlns:a14="http://schemas.microsoft.com/office/drawing/2010/main" val="0"/>
              </a:ext>
            </a:extLst>
          </a:blip>
          <a:srcRect l="385" r="397" b="21715"/>
          <a:stretch>
            <a:fillRect/>
          </a:stretch>
        </p:blipFill>
        <p:spPr bwMode="auto">
          <a:xfrm>
            <a:off x="0" y="627063"/>
            <a:ext cx="91440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 descr="master_t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descr="civil-emgine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48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 descr="M:\Crossmind - Coodo\Presentation\Billeder til pp prÃ¦sentation\Til pp pr+ªsentation\beska¦èret\civil_engineering.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911225"/>
            <a:ext cx="91440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master_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52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61912"/>
      </p:ext>
    </p:extLst>
  </p:cSld>
  <p:clrMap bg1="lt1" tx1="dk1" bg2="lt2" tx2="dk2" accent1="accent1" accent2="accent2" accent3="accent3" accent4="accent4" accent5="accent5" accent6="accent6" hlink="hlink" folHlink="folHlink"/>
  <p:sldLayoutIdLst>
    <p:sldLayoutId id="21474915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8"/>
          <p:cNvSpPr txBox="1">
            <a:spLocks noChangeArrowheads="1"/>
          </p:cNvSpPr>
          <p:nvPr/>
        </p:nvSpPr>
        <p:spPr bwMode="auto">
          <a:xfrm>
            <a:off x="1482725" y="2463398"/>
            <a:ext cx="6715125"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spAutoFit/>
          </a:bodyPr>
          <a:lstStyle>
            <a:lvl1pPr defTabSz="762000">
              <a:defRPr sz="2400">
                <a:solidFill>
                  <a:schemeClr val="tx1"/>
                </a:solidFill>
                <a:latin typeface="Times" panose="02020603050405020304" pitchFamily="18" charset="0"/>
                <a:cs typeface="Arial" panose="020B0604020202020204" pitchFamily="34" charset="0"/>
              </a:defRPr>
            </a:lvl1pPr>
            <a:lvl2pPr marL="742950" indent="-285750" defTabSz="762000">
              <a:defRPr sz="2400">
                <a:solidFill>
                  <a:schemeClr val="tx1"/>
                </a:solidFill>
                <a:latin typeface="Times" panose="02020603050405020304" pitchFamily="18" charset="0"/>
                <a:cs typeface="Arial" panose="020B0604020202020204" pitchFamily="34" charset="0"/>
              </a:defRPr>
            </a:lvl2pPr>
            <a:lvl3pPr marL="1143000" indent="-228600" defTabSz="762000">
              <a:defRPr sz="2400">
                <a:solidFill>
                  <a:schemeClr val="tx1"/>
                </a:solidFill>
                <a:latin typeface="Times" panose="02020603050405020304" pitchFamily="18" charset="0"/>
                <a:cs typeface="Arial" panose="020B0604020202020204" pitchFamily="34" charset="0"/>
              </a:defRPr>
            </a:lvl3pPr>
            <a:lvl4pPr marL="1600200" indent="-228600" defTabSz="762000">
              <a:defRPr sz="2400">
                <a:solidFill>
                  <a:schemeClr val="tx1"/>
                </a:solidFill>
                <a:latin typeface="Times" panose="02020603050405020304" pitchFamily="18" charset="0"/>
                <a:cs typeface="Arial" panose="020B0604020202020204" pitchFamily="34" charset="0"/>
              </a:defRPr>
            </a:lvl4pPr>
            <a:lvl5pPr marL="2057400" indent="-228600" defTabSz="762000">
              <a:defRPr sz="2400">
                <a:solidFill>
                  <a:schemeClr val="tx1"/>
                </a:solidFill>
                <a:latin typeface="Times" panose="02020603050405020304" pitchFamily="18"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r>
              <a:rPr lang="en-US" altLang="da-DK" b="1" dirty="0">
                <a:solidFill>
                  <a:schemeClr val="bg1"/>
                </a:solidFill>
                <a:latin typeface="Arial" panose="020B0604020202020204" pitchFamily="34" charset="0"/>
              </a:rPr>
              <a:t>MacArtney </a:t>
            </a:r>
            <a:r>
              <a:rPr lang="en-US" altLang="da-DK" b="1" dirty="0" smtClean="0">
                <a:solidFill>
                  <a:schemeClr val="bg1"/>
                </a:solidFill>
                <a:latin typeface="Arial" panose="020B0604020202020204" pitchFamily="34" charset="0"/>
              </a:rPr>
              <a:t>Winch for Eurofleets</a:t>
            </a:r>
            <a:endParaRPr lang="en-US" altLang="da-DK" b="1" dirty="0">
              <a:solidFill>
                <a:schemeClr val="bg1"/>
              </a:solidFill>
              <a:latin typeface="Arial" panose="020B0604020202020204" pitchFamily="34" charset="0"/>
            </a:endParaRPr>
          </a:p>
          <a:p>
            <a:pPr algn="ctr"/>
            <a:endParaRPr lang="en-US" altLang="da-DK" b="1" dirty="0">
              <a:solidFill>
                <a:schemeClr val="bg1"/>
              </a:solidFill>
              <a:latin typeface="Arial" panose="020B0604020202020204" pitchFamily="34" charset="0"/>
            </a:endParaRPr>
          </a:p>
        </p:txBody>
      </p:sp>
    </p:spTree>
  </p:cSld>
  <p:clrMapOvr>
    <a:masterClrMapping/>
  </p:clrMapOvr>
  <p:transition spd="slow" advTm="4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4716016" y="1009511"/>
            <a:ext cx="4321175" cy="363689"/>
          </a:xfrm>
          <a:prstGeom prst="rect">
            <a:avLst/>
          </a:prstGeom>
          <a:noFill/>
          <a:ln w="12700">
            <a:noFill/>
            <a:miter lim="800000"/>
            <a:headEnd/>
            <a:tailEnd/>
          </a:ln>
        </p:spPr>
        <p:txBody>
          <a:bodyPr lIns="90488" tIns="44450" rIns="90488" bIns="44450" anchor="ctr">
            <a:spAutoFit/>
          </a:bodyPr>
          <a:lstStyle/>
          <a:p>
            <a:pPr defTabSz="762000">
              <a:defRPr/>
            </a:pPr>
            <a:r>
              <a:rPr lang="en-US" sz="1800" b="1" dirty="0">
                <a:latin typeface="Arial" pitchFamily="34" charset="0"/>
              </a:rPr>
              <a:t>World-wide sales and service support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005" t="17801" r="21291"/>
          <a:stretch/>
        </p:blipFill>
        <p:spPr>
          <a:xfrm>
            <a:off x="0" y="915566"/>
            <a:ext cx="4608512" cy="4230000"/>
          </a:xfrm>
          <a:prstGeom prst="rect">
            <a:avLst/>
          </a:prstGeom>
          <a:ln>
            <a:noFill/>
          </a:ln>
        </p:spPr>
      </p:pic>
      <p:sp>
        <p:nvSpPr>
          <p:cNvPr id="7" name="Text Box 6"/>
          <p:cNvSpPr txBox="1">
            <a:spLocks noChangeArrowheads="1"/>
          </p:cNvSpPr>
          <p:nvPr/>
        </p:nvSpPr>
        <p:spPr bwMode="auto">
          <a:xfrm>
            <a:off x="5054825" y="1635646"/>
            <a:ext cx="4076261" cy="3105978"/>
          </a:xfrm>
          <a:prstGeom prst="rect">
            <a:avLst/>
          </a:prstGeom>
          <a:noFill/>
          <a:ln w="12700">
            <a:noFill/>
            <a:miter lim="800000"/>
            <a:headEnd/>
            <a:tailEnd/>
          </a:ln>
        </p:spPr>
        <p:txBody>
          <a:bodyPr wrap="square" lIns="90488" tIns="44450" rIns="90488" bIns="44450" anchor="ctr">
            <a:spAutoFit/>
          </a:bodyPr>
          <a:lstStyle>
            <a:lvl1pPr defTabSz="762000" eaLnBrk="0" hangingPunct="0">
              <a:defRPr sz="2400">
                <a:solidFill>
                  <a:schemeClr val="tx1"/>
                </a:solidFill>
                <a:latin typeface="Times" pitchFamily="18" charset="0"/>
                <a:cs typeface="Arial" charset="0"/>
              </a:defRPr>
            </a:lvl1pPr>
            <a:lvl2pPr marL="742950" indent="-285750" defTabSz="762000" eaLnBrk="0" hangingPunct="0">
              <a:defRPr sz="2400">
                <a:solidFill>
                  <a:schemeClr val="tx1"/>
                </a:solidFill>
                <a:latin typeface="Times" pitchFamily="18" charset="0"/>
                <a:cs typeface="Arial" charset="0"/>
              </a:defRPr>
            </a:lvl2pPr>
            <a:lvl3pPr marL="1143000" indent="-228600" defTabSz="762000" eaLnBrk="0" hangingPunct="0">
              <a:defRPr sz="2400">
                <a:solidFill>
                  <a:schemeClr val="tx1"/>
                </a:solidFill>
                <a:latin typeface="Times" pitchFamily="18" charset="0"/>
                <a:cs typeface="Arial" charset="0"/>
              </a:defRPr>
            </a:lvl3pPr>
            <a:lvl4pPr marL="1600200" indent="-228600" defTabSz="762000" eaLnBrk="0" hangingPunct="0">
              <a:defRPr sz="2400">
                <a:solidFill>
                  <a:schemeClr val="tx1"/>
                </a:solidFill>
                <a:latin typeface="Times" pitchFamily="18" charset="0"/>
                <a:cs typeface="Arial" charset="0"/>
              </a:defRPr>
            </a:lvl4pPr>
            <a:lvl5pPr marL="2057400" indent="-228600" defTabSz="762000" eaLnBrk="0" hangingPunct="0">
              <a:defRPr sz="2400">
                <a:solidFill>
                  <a:schemeClr val="tx1"/>
                </a:solidFill>
                <a:latin typeface="Times" pitchFamily="18" charset="0"/>
                <a:cs typeface="Arial" charset="0"/>
              </a:defRPr>
            </a:lvl5pPr>
            <a:lvl6pPr marL="2514600" indent="-228600" defTabSz="762000" eaLnBrk="0" fontAlgn="base" hangingPunct="0">
              <a:spcBef>
                <a:spcPct val="0"/>
              </a:spcBef>
              <a:spcAft>
                <a:spcPct val="0"/>
              </a:spcAft>
              <a:defRPr sz="2400">
                <a:solidFill>
                  <a:schemeClr val="tx1"/>
                </a:solidFill>
                <a:latin typeface="Times" pitchFamily="18" charset="0"/>
                <a:cs typeface="Arial" charset="0"/>
              </a:defRPr>
            </a:lvl6pPr>
            <a:lvl7pPr marL="2971800" indent="-228600" defTabSz="762000" eaLnBrk="0" fontAlgn="base" hangingPunct="0">
              <a:spcBef>
                <a:spcPct val="0"/>
              </a:spcBef>
              <a:spcAft>
                <a:spcPct val="0"/>
              </a:spcAft>
              <a:defRPr sz="2400">
                <a:solidFill>
                  <a:schemeClr val="tx1"/>
                </a:solidFill>
                <a:latin typeface="Times" pitchFamily="18" charset="0"/>
                <a:cs typeface="Arial" charset="0"/>
              </a:defRPr>
            </a:lvl7pPr>
            <a:lvl8pPr marL="3429000" indent="-228600" defTabSz="762000" eaLnBrk="0" fontAlgn="base" hangingPunct="0">
              <a:spcBef>
                <a:spcPct val="0"/>
              </a:spcBef>
              <a:spcAft>
                <a:spcPct val="0"/>
              </a:spcAft>
              <a:defRPr sz="2400">
                <a:solidFill>
                  <a:schemeClr val="tx1"/>
                </a:solidFill>
                <a:latin typeface="Times" pitchFamily="18" charset="0"/>
                <a:cs typeface="Arial" charset="0"/>
              </a:defRPr>
            </a:lvl8pPr>
            <a:lvl9pPr marL="3886200" indent="-228600" defTabSz="762000" eaLnBrk="0" fontAlgn="base" hangingPunct="0">
              <a:spcBef>
                <a:spcPct val="0"/>
              </a:spcBef>
              <a:spcAft>
                <a:spcPct val="0"/>
              </a:spcAft>
              <a:defRPr sz="2400">
                <a:solidFill>
                  <a:schemeClr val="tx1"/>
                </a:solidFill>
                <a:latin typeface="Times" pitchFamily="18" charset="0"/>
                <a:cs typeface="Arial" charset="0"/>
              </a:defRPr>
            </a:lvl9pPr>
          </a:lstStyle>
          <a:p>
            <a:pPr>
              <a:buClr>
                <a:srgbClr val="C00000"/>
              </a:buClr>
              <a:buFont typeface="Arial" charset="0"/>
              <a:buChar char="•"/>
              <a:defRPr/>
            </a:pPr>
            <a:r>
              <a:rPr lang="en-US" altLang="da-DK" sz="1800" b="1" dirty="0">
                <a:solidFill>
                  <a:srgbClr val="00243E"/>
                </a:solidFill>
                <a:latin typeface="Arial" charset="0"/>
              </a:rPr>
              <a:t> Group</a:t>
            </a:r>
            <a:r>
              <a:rPr lang="en-US" altLang="da-DK" sz="1800" b="1" dirty="0">
                <a:solidFill>
                  <a:srgbClr val="00243E"/>
                </a:solidFill>
                <a:effectLst>
                  <a:outerShdw blurRad="38100" dist="38100" dir="2700000" algn="tl">
                    <a:srgbClr val="C0C0C0"/>
                  </a:outerShdw>
                </a:effectLst>
                <a:latin typeface="Arial" charset="0"/>
              </a:rPr>
              <a:t> </a:t>
            </a:r>
            <a:r>
              <a:rPr lang="en-US" altLang="da-DK" sz="1800" b="1" dirty="0">
                <a:solidFill>
                  <a:srgbClr val="00243E"/>
                </a:solidFill>
                <a:latin typeface="Arial" charset="0"/>
              </a:rPr>
              <a:t>headquarters</a:t>
            </a:r>
          </a:p>
          <a:p>
            <a:pPr>
              <a:buClr>
                <a:srgbClr val="FF0000"/>
              </a:buClr>
              <a:defRPr/>
            </a:pPr>
            <a:r>
              <a:rPr lang="en-US" altLang="da-DK" sz="1400" dirty="0">
                <a:solidFill>
                  <a:srgbClr val="00243E"/>
                </a:solidFill>
                <a:latin typeface="Arial" charset="0"/>
              </a:rPr>
              <a:t>   Esbjerg, Denmark</a:t>
            </a:r>
          </a:p>
          <a:p>
            <a:pPr>
              <a:buClr>
                <a:srgbClr val="FF0000"/>
              </a:buClr>
              <a:defRPr/>
            </a:pPr>
            <a:endParaRPr lang="en-US" altLang="da-DK" sz="1800" b="1" dirty="0">
              <a:solidFill>
                <a:srgbClr val="00243E"/>
              </a:solidFill>
              <a:latin typeface="Arial" charset="0"/>
            </a:endParaRPr>
          </a:p>
          <a:p>
            <a:pPr>
              <a:buClr>
                <a:srgbClr val="FFC000"/>
              </a:buClr>
              <a:buFont typeface="Arial" charset="0"/>
              <a:buChar char="•"/>
              <a:defRPr/>
            </a:pPr>
            <a:r>
              <a:rPr lang="en-US" altLang="da-DK" sz="1800" b="1" dirty="0">
                <a:solidFill>
                  <a:srgbClr val="00243E"/>
                </a:solidFill>
                <a:latin typeface="Arial" charset="0"/>
              </a:rPr>
              <a:t> Operations and sales offices</a:t>
            </a:r>
          </a:p>
          <a:p>
            <a:pPr>
              <a:buClr>
                <a:srgbClr val="FFFF00"/>
              </a:buClr>
              <a:defRPr/>
            </a:pPr>
            <a:r>
              <a:rPr lang="en-US" altLang="da-DK" sz="1400" dirty="0">
                <a:solidFill>
                  <a:srgbClr val="00243E"/>
                </a:solidFill>
                <a:latin typeface="Arial" charset="0"/>
              </a:rPr>
              <a:t>   20 locations in Europe, North America, </a:t>
            </a:r>
          </a:p>
          <a:p>
            <a:pPr>
              <a:buClr>
                <a:srgbClr val="FFFF00"/>
              </a:buClr>
              <a:defRPr/>
            </a:pPr>
            <a:r>
              <a:rPr lang="en-US" altLang="da-DK" sz="1400" dirty="0">
                <a:solidFill>
                  <a:srgbClr val="00243E"/>
                </a:solidFill>
                <a:latin typeface="Arial" charset="0"/>
              </a:rPr>
              <a:t>    Asia and Oceania</a:t>
            </a:r>
          </a:p>
          <a:p>
            <a:pPr>
              <a:buClr>
                <a:srgbClr val="FFFF00"/>
              </a:buClr>
              <a:defRPr/>
            </a:pPr>
            <a:endParaRPr lang="en-US" altLang="da-DK" sz="1400" dirty="0">
              <a:solidFill>
                <a:srgbClr val="00243E"/>
              </a:solidFill>
              <a:latin typeface="Arial" charset="0"/>
            </a:endParaRPr>
          </a:p>
          <a:p>
            <a:pPr>
              <a:buClr>
                <a:schemeClr val="bg1">
                  <a:lumMod val="65000"/>
                </a:schemeClr>
              </a:buClr>
              <a:buFont typeface="Arial" charset="0"/>
              <a:buChar char="•"/>
              <a:defRPr/>
            </a:pPr>
            <a:r>
              <a:rPr lang="en-US" altLang="da-DK" sz="1800" b="1" dirty="0">
                <a:solidFill>
                  <a:srgbClr val="00243E"/>
                </a:solidFill>
                <a:latin typeface="Arial" charset="0"/>
              </a:rPr>
              <a:t> Distribution network</a:t>
            </a:r>
          </a:p>
          <a:p>
            <a:pPr>
              <a:buClr>
                <a:srgbClr val="948A54"/>
              </a:buClr>
              <a:defRPr/>
            </a:pPr>
            <a:r>
              <a:rPr lang="en-US" altLang="da-DK" sz="1400" dirty="0">
                <a:solidFill>
                  <a:srgbClr val="00243E"/>
                </a:solidFill>
                <a:latin typeface="Arial" charset="0"/>
              </a:rPr>
              <a:t>   24 locations around the world</a:t>
            </a:r>
          </a:p>
          <a:p>
            <a:pPr>
              <a:buClr>
                <a:srgbClr val="948A54"/>
              </a:buClr>
              <a:defRPr/>
            </a:pPr>
            <a:endParaRPr lang="en-US" altLang="da-DK" sz="1400" dirty="0">
              <a:solidFill>
                <a:srgbClr val="00243E"/>
              </a:solidFill>
              <a:latin typeface="Arial" charset="0"/>
            </a:endParaRPr>
          </a:p>
          <a:p>
            <a:pPr>
              <a:buClr>
                <a:srgbClr val="948A54"/>
              </a:buClr>
              <a:defRPr/>
            </a:pPr>
            <a:endParaRPr lang="en-US" altLang="da-DK" sz="1400" dirty="0">
              <a:solidFill>
                <a:srgbClr val="00243E"/>
              </a:solidFill>
              <a:latin typeface="Arial" charset="0"/>
            </a:endParaRPr>
          </a:p>
          <a:p>
            <a:pPr>
              <a:buClr>
                <a:srgbClr val="948A54"/>
              </a:buClr>
              <a:defRPr/>
            </a:pPr>
            <a:r>
              <a:rPr lang="en-US" altLang="da-DK" sz="1300" dirty="0">
                <a:solidFill>
                  <a:srgbClr val="00243E"/>
                </a:solidFill>
                <a:latin typeface="Arial" charset="0"/>
              </a:rPr>
              <a:t>   Founded in 1978 by Martin and Winnie MacArtney</a:t>
            </a:r>
            <a:br>
              <a:rPr lang="en-US" altLang="da-DK" sz="1300" dirty="0">
                <a:solidFill>
                  <a:srgbClr val="00243E"/>
                </a:solidFill>
                <a:latin typeface="Arial" charset="0"/>
              </a:rPr>
            </a:br>
            <a:r>
              <a:rPr lang="en-US" altLang="da-DK" sz="1300" dirty="0">
                <a:solidFill>
                  <a:srgbClr val="00243E"/>
                </a:solidFill>
                <a:latin typeface="Arial" charset="0"/>
              </a:rPr>
              <a:t>   ~ 450 employees in group companies</a:t>
            </a:r>
          </a:p>
        </p:txBody>
      </p:sp>
    </p:spTree>
    <p:extLst>
      <p:ext uri="{BB962C8B-B14F-4D97-AF65-F5344CB8AC3E}">
        <p14:creationId xmlns:p14="http://schemas.microsoft.com/office/powerpoint/2010/main" val="399007129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DSC_0538.JPG"/>
          <p:cNvPicPr>
            <a:picLocks noChangeAspect="1"/>
          </p:cNvPicPr>
          <p:nvPr/>
        </p:nvPicPr>
        <p:blipFill>
          <a:blip r:embed="rId3">
            <a:extLst>
              <a:ext uri="{28A0092B-C50C-407E-A947-70E740481C1C}">
                <a14:useLocalDpi xmlns:a14="http://schemas.microsoft.com/office/drawing/2010/main" val="0"/>
              </a:ext>
            </a:extLst>
          </a:blip>
          <a:srcRect l="24788" t="7475" r="19000" b="3435"/>
          <a:stretch>
            <a:fillRect/>
          </a:stretch>
        </p:blipFill>
        <p:spPr bwMode="auto">
          <a:xfrm>
            <a:off x="4643438" y="1563688"/>
            <a:ext cx="13684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0" descr="C:\Users\hjh\AppData\Local\Microsoft\Windows\Temporary Internet Files\Content.Outlook\H9O7GS52\Zodiac_winch0.jpg"/>
          <p:cNvPicPr>
            <a:picLocks noChangeAspect="1" noChangeArrowheads="1"/>
          </p:cNvPicPr>
          <p:nvPr/>
        </p:nvPicPr>
        <p:blipFill>
          <a:blip r:embed="rId4">
            <a:extLst>
              <a:ext uri="{28A0092B-C50C-407E-A947-70E740481C1C}">
                <a14:useLocalDpi xmlns:a14="http://schemas.microsoft.com/office/drawing/2010/main" val="0"/>
              </a:ext>
            </a:extLst>
          </a:blip>
          <a:srcRect l="18159" t="4285" r="1840" b="14328"/>
          <a:stretch>
            <a:fillRect/>
          </a:stretch>
        </p:blipFill>
        <p:spPr bwMode="auto">
          <a:xfrm>
            <a:off x="2484438" y="3435350"/>
            <a:ext cx="201453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5"/>
          <p:cNvSpPr>
            <a:spLocks noChangeArrowheads="1"/>
          </p:cNvSpPr>
          <p:nvPr/>
        </p:nvSpPr>
        <p:spPr bwMode="auto">
          <a:xfrm>
            <a:off x="107950" y="100806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IE" altLang="da-DK" sz="1800" b="1" dirty="0">
                <a:latin typeface="Arial" panose="020B0604020202020204" pitchFamily="34" charset="0"/>
              </a:rPr>
              <a:t>MacArtney supplies the ocean science market – winch and handling systems</a:t>
            </a:r>
          </a:p>
        </p:txBody>
      </p:sp>
      <p:pic>
        <p:nvPicPr>
          <p:cNvPr id="36869" name="Picture 6" descr="X:\L&amp;R\PROJECTS\Orders\Completed orders\2011\S1110114 - MOI, WHOI - Winch Pool East Coast\10. Documentation - Drawings, Specs, Photos\Photos\billede 198.JPG"/>
          <p:cNvPicPr>
            <a:picLocks noChangeAspect="1" noChangeArrowheads="1"/>
          </p:cNvPicPr>
          <p:nvPr/>
        </p:nvPicPr>
        <p:blipFill>
          <a:blip r:embed="rId5">
            <a:extLst>
              <a:ext uri="{28A0092B-C50C-407E-A947-70E740481C1C}">
                <a14:useLocalDpi xmlns:a14="http://schemas.microsoft.com/office/drawing/2010/main" val="0"/>
              </a:ext>
            </a:extLst>
          </a:blip>
          <a:srcRect l="17090" t="25192" r="2997" b="2483"/>
          <a:stretch>
            <a:fillRect/>
          </a:stretch>
        </p:blipFill>
        <p:spPr bwMode="auto">
          <a:xfrm>
            <a:off x="250825" y="3435350"/>
            <a:ext cx="21224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250825" y="4803775"/>
            <a:ext cx="2160588" cy="369888"/>
          </a:xfrm>
          <a:prstGeom prst="rect">
            <a:avLst/>
          </a:prstGeom>
          <a:noFill/>
          <a:ln w="9525">
            <a:noFill/>
            <a:miter lim="800000"/>
            <a:headEnd/>
            <a:tailEnd/>
          </a:ln>
        </p:spPr>
        <p:txBody>
          <a:bodyPr lIns="0" tIns="46800">
            <a:spAutoFit/>
          </a:bodyPr>
          <a:lstStyle/>
          <a:p>
            <a:pPr marL="180000" indent="-180000" eaLnBrk="1" hangingPunct="1">
              <a:lnSpc>
                <a:spcPct val="150000"/>
              </a:lnSpc>
              <a:spcBef>
                <a:spcPts val="36"/>
              </a:spcBef>
              <a:defRPr/>
            </a:pPr>
            <a:r>
              <a:rPr lang="en-GB" sz="1200" dirty="0">
                <a:latin typeface="+mn-lt"/>
              </a:rPr>
              <a:t>Multi purpose winches</a:t>
            </a:r>
          </a:p>
        </p:txBody>
      </p:sp>
      <p:sp>
        <p:nvSpPr>
          <p:cNvPr id="13" name="Text Box 20"/>
          <p:cNvSpPr txBox="1">
            <a:spLocks noChangeArrowheads="1"/>
          </p:cNvSpPr>
          <p:nvPr/>
        </p:nvSpPr>
        <p:spPr bwMode="auto">
          <a:xfrm>
            <a:off x="2484438" y="4803775"/>
            <a:ext cx="1295400" cy="369888"/>
          </a:xfrm>
          <a:prstGeom prst="rect">
            <a:avLst/>
          </a:prstGeom>
          <a:noFill/>
          <a:ln w="9525">
            <a:noFill/>
            <a:miter lim="800000"/>
            <a:headEnd/>
            <a:tailEnd/>
          </a:ln>
        </p:spPr>
        <p:txBody>
          <a:bodyPr lIns="0" tIns="46800">
            <a:spAutoFit/>
          </a:bodyPr>
          <a:lstStyle/>
          <a:p>
            <a:pPr marL="180000" indent="-180000" eaLnBrk="1" hangingPunct="1">
              <a:lnSpc>
                <a:spcPct val="150000"/>
              </a:lnSpc>
              <a:spcBef>
                <a:spcPts val="36"/>
              </a:spcBef>
              <a:defRPr/>
            </a:pPr>
            <a:r>
              <a:rPr lang="en-GB" sz="1200" dirty="0">
                <a:latin typeface="+mn-lt"/>
              </a:rPr>
              <a:t>Micro winches</a:t>
            </a:r>
          </a:p>
        </p:txBody>
      </p:sp>
      <p:sp>
        <p:nvSpPr>
          <p:cNvPr id="14" name="Text Box 20"/>
          <p:cNvSpPr txBox="1">
            <a:spLocks noChangeArrowheads="1"/>
          </p:cNvSpPr>
          <p:nvPr/>
        </p:nvSpPr>
        <p:spPr bwMode="auto">
          <a:xfrm>
            <a:off x="4643438" y="4808538"/>
            <a:ext cx="1223962" cy="369887"/>
          </a:xfrm>
          <a:prstGeom prst="rect">
            <a:avLst/>
          </a:prstGeom>
          <a:noFill/>
          <a:ln w="9525">
            <a:noFill/>
            <a:miter lim="800000"/>
            <a:headEnd/>
            <a:tailEnd/>
          </a:ln>
        </p:spPr>
        <p:txBody>
          <a:bodyPr lIns="0" tIns="46800">
            <a:spAutoFit/>
          </a:bodyPr>
          <a:lstStyle/>
          <a:p>
            <a:pPr marL="180000" indent="-180000" eaLnBrk="1" hangingPunct="1">
              <a:lnSpc>
                <a:spcPct val="150000"/>
              </a:lnSpc>
              <a:spcBef>
                <a:spcPts val="36"/>
              </a:spcBef>
              <a:defRPr/>
            </a:pPr>
            <a:r>
              <a:rPr lang="en-GB" sz="1200" dirty="0">
                <a:latin typeface="+mn-lt"/>
              </a:rPr>
              <a:t>ROV winches</a:t>
            </a:r>
          </a:p>
        </p:txBody>
      </p:sp>
      <p:sp>
        <p:nvSpPr>
          <p:cNvPr id="16" name="Text Box 20"/>
          <p:cNvSpPr txBox="1">
            <a:spLocks noChangeArrowheads="1"/>
          </p:cNvSpPr>
          <p:nvPr/>
        </p:nvSpPr>
        <p:spPr bwMode="auto">
          <a:xfrm>
            <a:off x="4643438" y="3003550"/>
            <a:ext cx="4321175" cy="463550"/>
          </a:xfrm>
          <a:prstGeom prst="rect">
            <a:avLst/>
          </a:prstGeom>
          <a:noFill/>
          <a:ln w="9525">
            <a:noFill/>
            <a:miter lim="800000"/>
            <a:headEnd/>
            <a:tailEnd/>
          </a:ln>
        </p:spPr>
        <p:txBody>
          <a:bodyPr lIns="0" tIns="46800">
            <a:spAutoFit/>
          </a:bodyPr>
          <a:lstStyle/>
          <a:p>
            <a:pPr marL="180000" indent="-180000" eaLnBrk="1" hangingPunct="1">
              <a:spcBef>
                <a:spcPts val="36"/>
              </a:spcBef>
              <a:defRPr/>
            </a:pPr>
            <a:r>
              <a:rPr lang="en-GB" sz="1200" dirty="0">
                <a:latin typeface="+mn-lt"/>
              </a:rPr>
              <a:t>100 -10,000 m CTD </a:t>
            </a:r>
          </a:p>
          <a:p>
            <a:pPr marL="180000" indent="-180000" eaLnBrk="1" hangingPunct="1">
              <a:spcBef>
                <a:spcPts val="36"/>
              </a:spcBef>
              <a:defRPr/>
            </a:pPr>
            <a:r>
              <a:rPr lang="en-GB" sz="1200" dirty="0">
                <a:latin typeface="+mn-lt"/>
              </a:rPr>
              <a:t>winches</a:t>
            </a:r>
          </a:p>
        </p:txBody>
      </p:sp>
      <p:pic>
        <p:nvPicPr>
          <p:cNvPr id="36874" name="Picture 2"/>
          <p:cNvPicPr>
            <a:picLocks noChangeAspect="1" noChangeArrowheads="1"/>
          </p:cNvPicPr>
          <p:nvPr/>
        </p:nvPicPr>
        <p:blipFill>
          <a:blip r:embed="rId6">
            <a:extLst>
              <a:ext uri="{28A0092B-C50C-407E-A947-70E740481C1C}">
                <a14:useLocalDpi xmlns:a14="http://schemas.microsoft.com/office/drawing/2010/main" val="0"/>
              </a:ext>
            </a:extLst>
          </a:blip>
          <a:srcRect l="2" r="7269"/>
          <a:stretch>
            <a:fillRect/>
          </a:stretch>
        </p:blipFill>
        <p:spPr bwMode="auto">
          <a:xfrm>
            <a:off x="2484438" y="1557338"/>
            <a:ext cx="20161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2" descr="P:\Marketing\Annoncer\07 SEA TECHNOLOGY\2013\Front cover candidate 2013 material\Frontpage (image)\MacArtney cover shot proposal 1 (Sea Technology, February 2013).tif"/>
          <p:cNvPicPr>
            <a:picLocks noChangeAspect="1" noChangeArrowheads="1"/>
          </p:cNvPicPr>
          <p:nvPr/>
        </p:nvPicPr>
        <p:blipFill>
          <a:blip r:embed="rId7">
            <a:extLst>
              <a:ext uri="{28A0092B-C50C-407E-A947-70E740481C1C}">
                <a14:useLocalDpi xmlns:a14="http://schemas.microsoft.com/office/drawing/2010/main" val="0"/>
              </a:ext>
            </a:extLst>
          </a:blip>
          <a:srcRect t="6667" b="3323"/>
          <a:stretch>
            <a:fillRect/>
          </a:stretch>
        </p:blipFill>
        <p:spPr bwMode="auto">
          <a:xfrm>
            <a:off x="4643438" y="3435350"/>
            <a:ext cx="13684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2" descr="M:\PPP-Presentations\00 Master - MacArtney Corporate Presentation\Billeder Working\DSC_0691.tif"/>
          <p:cNvPicPr>
            <a:picLocks noChangeAspect="1" noChangeArrowheads="1"/>
          </p:cNvPicPr>
          <p:nvPr/>
        </p:nvPicPr>
        <p:blipFill>
          <a:blip r:embed="rId8">
            <a:extLst>
              <a:ext uri="{28A0092B-C50C-407E-A947-70E740481C1C}">
                <a14:useLocalDpi xmlns:a14="http://schemas.microsoft.com/office/drawing/2010/main" val="0"/>
              </a:ext>
            </a:extLst>
          </a:blip>
          <a:srcRect l="14447" t="12001" r="6898" b="7990"/>
          <a:stretch>
            <a:fillRect/>
          </a:stretch>
        </p:blipFill>
        <p:spPr bwMode="auto">
          <a:xfrm>
            <a:off x="250825" y="1563688"/>
            <a:ext cx="21304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250825" y="3003550"/>
            <a:ext cx="2160588" cy="288925"/>
          </a:xfrm>
          <a:prstGeom prst="rect">
            <a:avLst/>
          </a:prstGeom>
          <a:noFill/>
          <a:ln w="9525">
            <a:noFill/>
            <a:miter lim="800000"/>
            <a:headEnd/>
            <a:tailEnd/>
          </a:ln>
        </p:spPr>
        <p:txBody>
          <a:bodyPr lIns="0" tIns="46800" rIns="0" bIns="46800">
            <a:spAutoFit/>
          </a:bodyPr>
          <a:lstStyle/>
          <a:p>
            <a:pPr>
              <a:defRPr/>
            </a:pPr>
            <a:r>
              <a:rPr lang="en-US" sz="1200" dirty="0">
                <a:latin typeface="Arial" charset="0"/>
                <a:cs typeface="+mn-cs"/>
              </a:rPr>
              <a:t>Ice core drilling winches</a:t>
            </a:r>
          </a:p>
        </p:txBody>
      </p:sp>
      <p:sp>
        <p:nvSpPr>
          <p:cNvPr id="21" name="Rectangle 28"/>
          <p:cNvSpPr>
            <a:spLocks noChangeArrowheads="1"/>
          </p:cNvSpPr>
          <p:nvPr/>
        </p:nvSpPr>
        <p:spPr bwMode="auto">
          <a:xfrm>
            <a:off x="2484438" y="3003550"/>
            <a:ext cx="2159000" cy="288925"/>
          </a:xfrm>
          <a:prstGeom prst="rect">
            <a:avLst/>
          </a:prstGeom>
          <a:noFill/>
          <a:ln w="9525">
            <a:noFill/>
            <a:miter lim="800000"/>
            <a:headEnd/>
            <a:tailEnd/>
          </a:ln>
        </p:spPr>
        <p:txBody>
          <a:bodyPr lIns="0" tIns="46800" rIns="0" bIns="46800">
            <a:spAutoFit/>
          </a:bodyPr>
          <a:lstStyle/>
          <a:p>
            <a:pPr>
              <a:defRPr/>
            </a:pPr>
            <a:r>
              <a:rPr lang="en-US" sz="1200" dirty="0">
                <a:latin typeface="Arial" charset="0"/>
                <a:cs typeface="+mn-cs"/>
              </a:rPr>
              <a:t>Articulating A-frames</a:t>
            </a:r>
          </a:p>
        </p:txBody>
      </p:sp>
      <p:sp>
        <p:nvSpPr>
          <p:cNvPr id="25" name="Rectangle 28"/>
          <p:cNvSpPr>
            <a:spLocks noChangeArrowheads="1"/>
          </p:cNvSpPr>
          <p:nvPr/>
        </p:nvSpPr>
        <p:spPr bwMode="auto">
          <a:xfrm>
            <a:off x="6372225" y="3940175"/>
            <a:ext cx="2771775" cy="288925"/>
          </a:xfrm>
          <a:prstGeom prst="rect">
            <a:avLst/>
          </a:prstGeom>
          <a:noFill/>
          <a:ln w="9525">
            <a:noFill/>
            <a:miter lim="800000"/>
            <a:headEnd/>
            <a:tailEnd/>
          </a:ln>
        </p:spPr>
        <p:txBody>
          <a:bodyPr lIns="0" tIns="46800" rIns="0" bIns="46800">
            <a:spAutoFit/>
          </a:bodyPr>
          <a:lstStyle/>
          <a:p>
            <a:pPr>
              <a:defRPr/>
            </a:pPr>
            <a:r>
              <a:rPr lang="en-US" sz="1200" dirty="0">
                <a:latin typeface="Arial" charset="0"/>
                <a:cs typeface="+mn-cs"/>
              </a:rPr>
              <a:t>Complete Research Vessel solutions</a:t>
            </a:r>
          </a:p>
        </p:txBody>
      </p:sp>
      <p:pic>
        <p:nvPicPr>
          <p:cNvPr id="36880"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96038" y="2159000"/>
            <a:ext cx="25685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107950" y="100806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da-DK" altLang="ja-JP" sz="1800" b="1">
                <a:latin typeface="Arial" panose="020B0604020202020204" pitchFamily="34" charset="0"/>
                <a:ea typeface="ＭＳ Ｐゴシック" panose="020B0600070205080204" pitchFamily="34" charset="-128"/>
              </a:rPr>
              <a:t>MacArtney service programme</a:t>
            </a:r>
          </a:p>
        </p:txBody>
      </p:sp>
      <p:sp>
        <p:nvSpPr>
          <p:cNvPr id="94211" name="Rectangle 2"/>
          <p:cNvSpPr>
            <a:spLocks noChangeArrowheads="1"/>
          </p:cNvSpPr>
          <p:nvPr/>
        </p:nvSpPr>
        <p:spPr bwMode="auto">
          <a:xfrm>
            <a:off x="144463" y="1492250"/>
            <a:ext cx="74517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179388">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spcAft>
                <a:spcPts val="600"/>
              </a:spcAft>
              <a:buFont typeface="Arial" panose="020B0604020202020204" pitchFamily="34" charset="0"/>
              <a:buChar char="•"/>
            </a:pPr>
            <a:r>
              <a:rPr lang="en-US" altLang="da-DK" sz="1200">
                <a:latin typeface="Arial" panose="020B0604020202020204" pitchFamily="34" charset="0"/>
              </a:rPr>
              <a:t>Comprehensive service and maintenance programme for all MacArtney systems</a:t>
            </a:r>
          </a:p>
          <a:p>
            <a:pPr eaLnBrk="1" hangingPunct="1">
              <a:spcAft>
                <a:spcPts val="600"/>
              </a:spcAft>
              <a:buFont typeface="Arial" panose="020B0604020202020204" pitchFamily="34" charset="0"/>
              <a:buChar char="•"/>
            </a:pPr>
            <a:r>
              <a:rPr lang="en-US" altLang="da-DK" sz="1200">
                <a:latin typeface="Arial" panose="020B0604020202020204" pitchFamily="34" charset="0"/>
              </a:rPr>
              <a:t>Worldwide 24 hour service - 365 days a year</a:t>
            </a:r>
          </a:p>
          <a:p>
            <a:pPr eaLnBrk="1" hangingPunct="1">
              <a:spcAft>
                <a:spcPts val="600"/>
              </a:spcAft>
              <a:buFont typeface="Arial" panose="020B0604020202020204" pitchFamily="34" charset="0"/>
              <a:buChar char="•"/>
            </a:pPr>
            <a:r>
              <a:rPr lang="en-US" altLang="da-DK" sz="1200">
                <a:latin typeface="Arial" panose="020B0604020202020204" pitchFamily="34" charset="0"/>
              </a:rPr>
              <a:t>Onshore/offshore support by fully trained, certified and experienced technicians</a:t>
            </a:r>
          </a:p>
          <a:p>
            <a:pPr eaLnBrk="1" hangingPunct="1">
              <a:spcAft>
                <a:spcPts val="600"/>
              </a:spcAft>
              <a:buFont typeface="Arial" panose="020B0604020202020204" pitchFamily="34" charset="0"/>
              <a:buChar char="•"/>
            </a:pPr>
            <a:endParaRPr lang="en-US" altLang="da-DK" sz="1200">
              <a:latin typeface="Arial" panose="020B0604020202020204" pitchFamily="34" charset="0"/>
            </a:endParaRPr>
          </a:p>
        </p:txBody>
      </p:sp>
      <p:pic>
        <p:nvPicPr>
          <p:cNvPr id="94212" name="Picture 2" descr="P:\Marketing\PPT Presentations\02 MacArtney Corporate Presentation\DSC_0109.jpg"/>
          <p:cNvPicPr>
            <a:picLocks noChangeAspect="1" noChangeArrowheads="1"/>
          </p:cNvPicPr>
          <p:nvPr/>
        </p:nvPicPr>
        <p:blipFill>
          <a:blip r:embed="rId3">
            <a:extLst>
              <a:ext uri="{28A0092B-C50C-407E-A947-70E740481C1C}">
                <a14:useLocalDpi xmlns:a14="http://schemas.microsoft.com/office/drawing/2010/main" val="0"/>
              </a:ext>
            </a:extLst>
          </a:blip>
          <a:srcRect l="4456" r="15866"/>
          <a:stretch>
            <a:fillRect/>
          </a:stretch>
        </p:blipFill>
        <p:spPr bwMode="auto">
          <a:xfrm>
            <a:off x="4643438" y="2716213"/>
            <a:ext cx="21605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2" descr="M:\Crossmind - Coodo\MacArtney Winch Brochure\MacArtney Winch Brochure Pakket\Links\class.tif"/>
          <p:cNvPicPr>
            <a:picLocks noChangeAspect="1" noChangeArrowheads="1"/>
          </p:cNvPicPr>
          <p:nvPr/>
        </p:nvPicPr>
        <p:blipFill>
          <a:blip r:embed="rId4">
            <a:extLst>
              <a:ext uri="{28A0092B-C50C-407E-A947-70E740481C1C}">
                <a14:useLocalDpi xmlns:a14="http://schemas.microsoft.com/office/drawing/2010/main" val="0"/>
              </a:ext>
            </a:extLst>
          </a:blip>
          <a:srcRect l="1952" r="8047"/>
          <a:stretch>
            <a:fillRect/>
          </a:stretch>
        </p:blipFill>
        <p:spPr bwMode="auto">
          <a:xfrm>
            <a:off x="2411413" y="2716213"/>
            <a:ext cx="21605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descr="M:\Crossmind - Coodo\MacArtney Winch Brochure\MacArtney Winch Brochure Pakket\Links\billede 010.tif"/>
          <p:cNvPicPr>
            <a:picLocks noChangeAspect="1" noChangeArrowheads="1"/>
          </p:cNvPicPr>
          <p:nvPr/>
        </p:nvPicPr>
        <p:blipFill>
          <a:blip r:embed="rId5">
            <a:extLst>
              <a:ext uri="{28A0092B-C50C-407E-A947-70E740481C1C}">
                <a14:useLocalDpi xmlns:a14="http://schemas.microsoft.com/office/drawing/2010/main" val="0"/>
              </a:ext>
            </a:extLst>
          </a:blip>
          <a:srcRect l="20828" t="12001" r="6992" b="7990"/>
          <a:stretch>
            <a:fillRect/>
          </a:stretch>
        </p:blipFill>
        <p:spPr bwMode="auto">
          <a:xfrm>
            <a:off x="174625" y="2716213"/>
            <a:ext cx="21653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1" descr="exploded-view.jpg"/>
          <p:cNvPicPr>
            <a:picLocks noChangeAspect="1"/>
          </p:cNvPicPr>
          <p:nvPr/>
        </p:nvPicPr>
        <p:blipFill>
          <a:blip r:embed="rId6">
            <a:extLst>
              <a:ext uri="{28A0092B-C50C-407E-A947-70E740481C1C}">
                <a14:useLocalDpi xmlns:a14="http://schemas.microsoft.com/office/drawing/2010/main" val="0"/>
              </a:ext>
            </a:extLst>
          </a:blip>
          <a:srcRect l="2315" t="3999" r="32896"/>
          <a:stretch>
            <a:fillRect/>
          </a:stretch>
        </p:blipFill>
        <p:spPr bwMode="auto">
          <a:xfrm>
            <a:off x="6875463" y="2716213"/>
            <a:ext cx="2100262" cy="18002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28"/>
          <p:cNvSpPr>
            <a:spLocks noChangeArrowheads="1"/>
          </p:cNvSpPr>
          <p:nvPr/>
        </p:nvSpPr>
        <p:spPr bwMode="auto">
          <a:xfrm>
            <a:off x="179388" y="4516438"/>
            <a:ext cx="2016125" cy="279400"/>
          </a:xfrm>
          <a:prstGeom prst="rect">
            <a:avLst/>
          </a:prstGeom>
          <a:noFill/>
          <a:ln w="9525">
            <a:noFill/>
            <a:miter lim="800000"/>
            <a:headEnd/>
            <a:tailEnd/>
          </a:ln>
        </p:spPr>
        <p:txBody>
          <a:bodyPr lIns="0" tIns="46800" rIns="0" bIns="46800">
            <a:spAutoFit/>
          </a:bodyPr>
          <a:lstStyle/>
          <a:p>
            <a:pPr>
              <a:defRPr/>
            </a:pPr>
            <a:r>
              <a:rPr lang="en-US" sz="1200" dirty="0">
                <a:latin typeface="Arial" charset="0"/>
                <a:cs typeface="+mn-cs"/>
              </a:rPr>
              <a:t>Commissioning and testing</a:t>
            </a:r>
          </a:p>
        </p:txBody>
      </p:sp>
      <p:sp>
        <p:nvSpPr>
          <p:cNvPr id="14" name="Rectangle 28"/>
          <p:cNvSpPr>
            <a:spLocks noChangeArrowheads="1"/>
          </p:cNvSpPr>
          <p:nvPr/>
        </p:nvSpPr>
        <p:spPr bwMode="auto">
          <a:xfrm>
            <a:off x="6875463" y="4516438"/>
            <a:ext cx="1657350" cy="287337"/>
          </a:xfrm>
          <a:prstGeom prst="rect">
            <a:avLst/>
          </a:prstGeom>
          <a:noFill/>
          <a:ln w="9525">
            <a:noFill/>
            <a:miter lim="800000"/>
            <a:headEnd/>
            <a:tailEnd/>
          </a:ln>
        </p:spPr>
        <p:txBody>
          <a:bodyPr lIns="0" tIns="46800" rIns="0" bIns="46800">
            <a:spAutoFit/>
          </a:bodyPr>
          <a:lstStyle/>
          <a:p>
            <a:pPr>
              <a:defRPr/>
            </a:pPr>
            <a:r>
              <a:rPr lang="en-US" sz="1200" dirty="0">
                <a:latin typeface="Arial" charset="0"/>
                <a:cs typeface="+mn-cs"/>
              </a:rPr>
              <a:t>Spares</a:t>
            </a:r>
          </a:p>
        </p:txBody>
      </p:sp>
      <p:sp>
        <p:nvSpPr>
          <p:cNvPr id="15" name="Rectangle 28"/>
          <p:cNvSpPr>
            <a:spLocks noChangeArrowheads="1"/>
          </p:cNvSpPr>
          <p:nvPr/>
        </p:nvSpPr>
        <p:spPr bwMode="auto">
          <a:xfrm>
            <a:off x="2411413" y="4518025"/>
            <a:ext cx="2160587" cy="463846"/>
          </a:xfrm>
          <a:prstGeom prst="rect">
            <a:avLst/>
          </a:prstGeom>
          <a:noFill/>
          <a:ln w="9525">
            <a:noFill/>
            <a:miter lim="800000"/>
            <a:headEnd/>
            <a:tailEnd/>
          </a:ln>
        </p:spPr>
        <p:txBody>
          <a:bodyPr lIns="0" tIns="46800" rIns="0" bIns="46800">
            <a:spAutoFit/>
          </a:bodyPr>
          <a:lstStyle/>
          <a:p>
            <a:pPr>
              <a:defRPr/>
            </a:pPr>
            <a:r>
              <a:rPr lang="en-US" sz="1200" dirty="0">
                <a:latin typeface="Arial" charset="0"/>
                <a:cs typeface="+mn-cs"/>
              </a:rPr>
              <a:t>On-site and class based training</a:t>
            </a:r>
          </a:p>
        </p:txBody>
      </p:sp>
      <p:sp>
        <p:nvSpPr>
          <p:cNvPr id="16" name="Rectangle 28"/>
          <p:cNvSpPr>
            <a:spLocks noChangeArrowheads="1"/>
          </p:cNvSpPr>
          <p:nvPr/>
        </p:nvSpPr>
        <p:spPr bwMode="auto">
          <a:xfrm>
            <a:off x="4643438" y="4516438"/>
            <a:ext cx="2160587" cy="279400"/>
          </a:xfrm>
          <a:prstGeom prst="rect">
            <a:avLst/>
          </a:prstGeom>
          <a:noFill/>
          <a:ln w="9525">
            <a:noFill/>
            <a:miter lim="800000"/>
            <a:headEnd/>
            <a:tailEnd/>
          </a:ln>
        </p:spPr>
        <p:txBody>
          <a:bodyPr lIns="0" tIns="46800" rIns="0" bIns="46800">
            <a:spAutoFit/>
          </a:bodyPr>
          <a:lstStyle/>
          <a:p>
            <a:pPr>
              <a:defRPr/>
            </a:pPr>
            <a:r>
              <a:rPr lang="en-US" sz="1200" dirty="0">
                <a:latin typeface="Arial" charset="0"/>
                <a:cs typeface="+mn-cs"/>
              </a:rPr>
              <a:t>Service, assistance and advice</a:t>
            </a:r>
          </a:p>
        </p:txBody>
      </p:sp>
    </p:spTree>
  </p:cSld>
  <p:clrMapOvr>
    <a:masterClrMapping/>
  </p:clrMapOvr>
  <p:transition advTm="7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107950" y="100806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US" altLang="ja-JP" sz="1800" b="1" dirty="0">
                <a:latin typeface="Arial" panose="020B0604020202020204" pitchFamily="34" charset="0"/>
                <a:ea typeface="ＭＳ Ｐゴシック" panose="020B0600070205080204" pitchFamily="34" charset="-128"/>
              </a:rPr>
              <a:t>World-wide sales and service support</a:t>
            </a:r>
          </a:p>
        </p:txBody>
      </p:sp>
      <p:sp>
        <p:nvSpPr>
          <p:cNvPr id="96262" name="Text Box 6"/>
          <p:cNvSpPr txBox="1">
            <a:spLocks noChangeArrowheads="1"/>
          </p:cNvSpPr>
          <p:nvPr/>
        </p:nvSpPr>
        <p:spPr bwMode="auto">
          <a:xfrm>
            <a:off x="5076825" y="1485179"/>
            <a:ext cx="4040188" cy="313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spAutoFit/>
          </a:bodyPr>
          <a:lstStyle>
            <a:lvl1pPr defTabSz="762000">
              <a:defRPr sz="2400">
                <a:solidFill>
                  <a:schemeClr val="tx1"/>
                </a:solidFill>
                <a:latin typeface="Times" panose="02020603050405020304" pitchFamily="18" charset="0"/>
                <a:cs typeface="Arial" panose="020B0604020202020204" pitchFamily="34" charset="0"/>
              </a:defRPr>
            </a:lvl1pPr>
            <a:lvl2pPr marL="742950" indent="-285750" defTabSz="762000">
              <a:defRPr sz="2400">
                <a:solidFill>
                  <a:schemeClr val="tx1"/>
                </a:solidFill>
                <a:latin typeface="Times" panose="02020603050405020304" pitchFamily="18" charset="0"/>
                <a:cs typeface="Arial" panose="020B0604020202020204" pitchFamily="34" charset="0"/>
              </a:defRPr>
            </a:lvl2pPr>
            <a:lvl3pPr marL="1143000" indent="-228600" defTabSz="762000">
              <a:defRPr sz="2400">
                <a:solidFill>
                  <a:schemeClr val="tx1"/>
                </a:solidFill>
                <a:latin typeface="Times" panose="02020603050405020304" pitchFamily="18" charset="0"/>
                <a:cs typeface="Arial" panose="020B0604020202020204" pitchFamily="34" charset="0"/>
              </a:defRPr>
            </a:lvl3pPr>
            <a:lvl4pPr marL="1600200" indent="-228600" defTabSz="762000">
              <a:defRPr sz="2400">
                <a:solidFill>
                  <a:schemeClr val="tx1"/>
                </a:solidFill>
                <a:latin typeface="Times" panose="02020603050405020304" pitchFamily="18" charset="0"/>
                <a:cs typeface="Arial" panose="020B0604020202020204" pitchFamily="34" charset="0"/>
              </a:defRPr>
            </a:lvl4pPr>
            <a:lvl5pPr marL="2057400" indent="-228600" defTabSz="762000">
              <a:defRPr sz="2400">
                <a:solidFill>
                  <a:schemeClr val="tx1"/>
                </a:solidFill>
                <a:latin typeface="Times" panose="02020603050405020304" pitchFamily="18"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r>
              <a:rPr lang="en-US" altLang="da-DK" sz="1800" dirty="0">
                <a:latin typeface="Arial" panose="020B0604020202020204" pitchFamily="34" charset="0"/>
              </a:rPr>
              <a:t>Thank you for your attention</a:t>
            </a:r>
          </a:p>
          <a:p>
            <a:pPr algn="ctr"/>
            <a:endParaRPr lang="en-US" altLang="da-DK" sz="1800" dirty="0">
              <a:latin typeface="Arial" panose="020B0604020202020204" pitchFamily="34" charset="0"/>
            </a:endParaRPr>
          </a:p>
          <a:p>
            <a:pPr algn="ctr"/>
            <a:r>
              <a:rPr lang="en-US" altLang="da-DK" sz="1800" dirty="0">
                <a:latin typeface="Arial" panose="020B0604020202020204" pitchFamily="34" charset="0"/>
              </a:rPr>
              <a:t>For further information </a:t>
            </a:r>
          </a:p>
          <a:p>
            <a:pPr algn="ctr"/>
            <a:endParaRPr lang="en-US" altLang="da-DK" sz="1800" dirty="0">
              <a:latin typeface="Arial" panose="020B0604020202020204" pitchFamily="34" charset="0"/>
            </a:endParaRPr>
          </a:p>
          <a:p>
            <a:pPr algn="ctr"/>
            <a:r>
              <a:rPr lang="en-US" altLang="da-DK" sz="1800" dirty="0">
                <a:latin typeface="Arial" panose="020B0604020202020204" pitchFamily="34" charset="0"/>
              </a:rPr>
              <a:t>please visit</a:t>
            </a:r>
            <a:r>
              <a:rPr lang="en-US" altLang="da-DK" sz="1800" b="1" dirty="0">
                <a:latin typeface="Arial" panose="020B0604020202020204" pitchFamily="34" charset="0"/>
              </a:rPr>
              <a:t>:</a:t>
            </a:r>
          </a:p>
          <a:p>
            <a:pPr algn="ctr"/>
            <a:endParaRPr lang="en-US" altLang="da-DK" sz="1800" b="1" dirty="0">
              <a:latin typeface="Arial" panose="020B0604020202020204" pitchFamily="34" charset="0"/>
            </a:endParaRPr>
          </a:p>
          <a:p>
            <a:pPr algn="ctr"/>
            <a:r>
              <a:rPr lang="en-US" altLang="da-DK" sz="1800" b="1" dirty="0">
                <a:latin typeface="Arial" panose="020B0604020202020204" pitchFamily="34" charset="0"/>
              </a:rPr>
              <a:t>www.macartney.com</a:t>
            </a:r>
            <a:r>
              <a:rPr lang="en-US" altLang="da-DK" sz="1800" dirty="0">
                <a:latin typeface="Arial" panose="020B0604020202020204" pitchFamily="34" charset="0"/>
              </a:rPr>
              <a:t> </a:t>
            </a:r>
          </a:p>
          <a:p>
            <a:pPr algn="ctr"/>
            <a:endParaRPr lang="en-US" altLang="da-DK" sz="1800" dirty="0">
              <a:latin typeface="Arial" panose="020B0604020202020204" pitchFamily="34" charset="0"/>
            </a:endParaRPr>
          </a:p>
          <a:p>
            <a:pPr algn="ctr"/>
            <a:r>
              <a:rPr lang="en-US" altLang="da-DK" sz="1800" dirty="0">
                <a:latin typeface="Arial" panose="020B0604020202020204" pitchFamily="34" charset="0"/>
              </a:rPr>
              <a:t>or contact us at</a:t>
            </a:r>
            <a:r>
              <a:rPr lang="en-US" altLang="da-DK" sz="1800" b="1" dirty="0">
                <a:latin typeface="Arial" panose="020B0604020202020204" pitchFamily="34" charset="0"/>
              </a:rPr>
              <a:t>:</a:t>
            </a:r>
          </a:p>
          <a:p>
            <a:pPr algn="ctr"/>
            <a:endParaRPr lang="en-US" altLang="da-DK" sz="1800" b="1" dirty="0">
              <a:latin typeface="Arial" panose="020B0604020202020204" pitchFamily="34" charset="0"/>
            </a:endParaRPr>
          </a:p>
          <a:p>
            <a:pPr algn="ctr"/>
            <a:r>
              <a:rPr lang="en-US" altLang="da-DK" sz="1800" b="1" dirty="0">
                <a:latin typeface="Arial" panose="020B0604020202020204" pitchFamily="34" charset="0"/>
              </a:rPr>
              <a:t>info@macartney.com</a:t>
            </a:r>
          </a:p>
        </p:txBody>
      </p:sp>
      <p:pic>
        <p:nvPicPr>
          <p:cNvPr id="5" name="Picture 4"/>
          <p:cNvPicPr>
            <a:picLocks noChangeAspect="1"/>
          </p:cNvPicPr>
          <p:nvPr/>
        </p:nvPicPr>
        <p:blipFill rotWithShape="1">
          <a:blip r:embed="rId3"/>
          <a:srcRect l="8191" t="19738" r="21901" b="10353"/>
          <a:stretch/>
        </p:blipFill>
        <p:spPr>
          <a:xfrm>
            <a:off x="108128" y="1506980"/>
            <a:ext cx="3239736" cy="216217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18" y="3003798"/>
            <a:ext cx="526305" cy="526305"/>
          </a:xfrm>
          <a:prstGeom prst="rect">
            <a:avLst/>
          </a:prstGeom>
        </p:spPr>
      </p:pic>
      <p:pic>
        <p:nvPicPr>
          <p:cNvPr id="9" name="Picture 8">
            <a:extLst>
              <a:ext uri="{FF2B5EF4-FFF2-40B4-BE49-F238E27FC236}">
                <a16:creationId xmlns:a16="http://schemas.microsoft.com/office/drawing/2014/main" id="{EBAB577A-54F8-4F02-A50A-0FC9AD41E990}"/>
              </a:ext>
            </a:extLst>
          </p:cNvPr>
          <p:cNvPicPr>
            <a:picLocks noChangeAspect="1"/>
          </p:cNvPicPr>
          <p:nvPr/>
        </p:nvPicPr>
        <p:blipFill rotWithShape="1">
          <a:blip r:embed="rId5"/>
          <a:srcRect l="24946" t="14531" r="17297" b="2502"/>
          <a:stretch/>
        </p:blipFill>
        <p:spPr>
          <a:xfrm>
            <a:off x="2483768" y="1923678"/>
            <a:ext cx="3456695" cy="3310307"/>
          </a:xfrm>
          <a:prstGeom prst="rect">
            <a:avLst/>
          </a:prstGeom>
        </p:spPr>
      </p:pic>
    </p:spTree>
    <p:extLst>
      <p:ext uri="{BB962C8B-B14F-4D97-AF65-F5344CB8AC3E}">
        <p14:creationId xmlns:p14="http://schemas.microsoft.com/office/powerpoint/2010/main" val="316969747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018" t="-1452" r="-28" b="6492"/>
          <a:stretch/>
        </p:blipFill>
        <p:spPr>
          <a:xfrm>
            <a:off x="6474" y="1264286"/>
            <a:ext cx="5524135" cy="3487315"/>
          </a:xfrm>
          <a:prstGeom prst="rect">
            <a:avLst/>
          </a:prstGeom>
        </p:spPr>
      </p:pic>
      <p:sp>
        <p:nvSpPr>
          <p:cNvPr id="7" name="Text Box 6"/>
          <p:cNvSpPr txBox="1">
            <a:spLocks noChangeArrowheads="1"/>
          </p:cNvSpPr>
          <p:nvPr/>
        </p:nvSpPr>
        <p:spPr bwMode="auto">
          <a:xfrm>
            <a:off x="5054825" y="1635646"/>
            <a:ext cx="4076261" cy="3105978"/>
          </a:xfrm>
          <a:prstGeom prst="rect">
            <a:avLst/>
          </a:prstGeom>
          <a:noFill/>
          <a:ln w="12700">
            <a:noFill/>
            <a:miter lim="800000"/>
            <a:headEnd/>
            <a:tailEnd/>
          </a:ln>
        </p:spPr>
        <p:txBody>
          <a:bodyPr wrap="square" lIns="90488" tIns="44450" rIns="90488" bIns="44450" anchor="ctr">
            <a:spAutoFit/>
          </a:bodyPr>
          <a:lstStyle>
            <a:lvl1pPr defTabSz="762000" eaLnBrk="0" hangingPunct="0">
              <a:defRPr sz="2400">
                <a:solidFill>
                  <a:schemeClr val="tx1"/>
                </a:solidFill>
                <a:latin typeface="Times" pitchFamily="18" charset="0"/>
                <a:cs typeface="Arial" charset="0"/>
              </a:defRPr>
            </a:lvl1pPr>
            <a:lvl2pPr marL="742950" indent="-285750" defTabSz="762000" eaLnBrk="0" hangingPunct="0">
              <a:defRPr sz="2400">
                <a:solidFill>
                  <a:schemeClr val="tx1"/>
                </a:solidFill>
                <a:latin typeface="Times" pitchFamily="18" charset="0"/>
                <a:cs typeface="Arial" charset="0"/>
              </a:defRPr>
            </a:lvl2pPr>
            <a:lvl3pPr marL="1143000" indent="-228600" defTabSz="762000" eaLnBrk="0" hangingPunct="0">
              <a:defRPr sz="2400">
                <a:solidFill>
                  <a:schemeClr val="tx1"/>
                </a:solidFill>
                <a:latin typeface="Times" pitchFamily="18" charset="0"/>
                <a:cs typeface="Arial" charset="0"/>
              </a:defRPr>
            </a:lvl3pPr>
            <a:lvl4pPr marL="1600200" indent="-228600" defTabSz="762000" eaLnBrk="0" hangingPunct="0">
              <a:defRPr sz="2400">
                <a:solidFill>
                  <a:schemeClr val="tx1"/>
                </a:solidFill>
                <a:latin typeface="Times" pitchFamily="18" charset="0"/>
                <a:cs typeface="Arial" charset="0"/>
              </a:defRPr>
            </a:lvl4pPr>
            <a:lvl5pPr marL="2057400" indent="-228600" defTabSz="762000" eaLnBrk="0" hangingPunct="0">
              <a:defRPr sz="2400">
                <a:solidFill>
                  <a:schemeClr val="tx1"/>
                </a:solidFill>
                <a:latin typeface="Times" pitchFamily="18" charset="0"/>
                <a:cs typeface="Arial" charset="0"/>
              </a:defRPr>
            </a:lvl5pPr>
            <a:lvl6pPr marL="2514600" indent="-228600" defTabSz="762000" eaLnBrk="0" fontAlgn="base" hangingPunct="0">
              <a:spcBef>
                <a:spcPct val="0"/>
              </a:spcBef>
              <a:spcAft>
                <a:spcPct val="0"/>
              </a:spcAft>
              <a:defRPr sz="2400">
                <a:solidFill>
                  <a:schemeClr val="tx1"/>
                </a:solidFill>
                <a:latin typeface="Times" pitchFamily="18" charset="0"/>
                <a:cs typeface="Arial" charset="0"/>
              </a:defRPr>
            </a:lvl6pPr>
            <a:lvl7pPr marL="2971800" indent="-228600" defTabSz="762000" eaLnBrk="0" fontAlgn="base" hangingPunct="0">
              <a:spcBef>
                <a:spcPct val="0"/>
              </a:spcBef>
              <a:spcAft>
                <a:spcPct val="0"/>
              </a:spcAft>
              <a:defRPr sz="2400">
                <a:solidFill>
                  <a:schemeClr val="tx1"/>
                </a:solidFill>
                <a:latin typeface="Times" pitchFamily="18" charset="0"/>
                <a:cs typeface="Arial" charset="0"/>
              </a:defRPr>
            </a:lvl7pPr>
            <a:lvl8pPr marL="3429000" indent="-228600" defTabSz="762000" eaLnBrk="0" fontAlgn="base" hangingPunct="0">
              <a:spcBef>
                <a:spcPct val="0"/>
              </a:spcBef>
              <a:spcAft>
                <a:spcPct val="0"/>
              </a:spcAft>
              <a:defRPr sz="2400">
                <a:solidFill>
                  <a:schemeClr val="tx1"/>
                </a:solidFill>
                <a:latin typeface="Times" pitchFamily="18" charset="0"/>
                <a:cs typeface="Arial" charset="0"/>
              </a:defRPr>
            </a:lvl8pPr>
            <a:lvl9pPr marL="3886200" indent="-228600" defTabSz="762000" eaLnBrk="0" fontAlgn="base" hangingPunct="0">
              <a:spcBef>
                <a:spcPct val="0"/>
              </a:spcBef>
              <a:spcAft>
                <a:spcPct val="0"/>
              </a:spcAft>
              <a:defRPr sz="2400">
                <a:solidFill>
                  <a:schemeClr val="tx1"/>
                </a:solidFill>
                <a:latin typeface="Times" pitchFamily="18" charset="0"/>
                <a:cs typeface="Arial" charset="0"/>
              </a:defRPr>
            </a:lvl9pPr>
          </a:lstStyle>
          <a:p>
            <a:pPr>
              <a:buClr>
                <a:srgbClr val="C00000"/>
              </a:buClr>
              <a:buFont typeface="Arial" charset="0"/>
              <a:buChar char="•"/>
              <a:defRPr/>
            </a:pPr>
            <a:r>
              <a:rPr lang="en-US" altLang="da-DK" sz="1800" b="1" dirty="0">
                <a:solidFill>
                  <a:srgbClr val="00243E"/>
                </a:solidFill>
                <a:latin typeface="Arial" charset="0"/>
              </a:rPr>
              <a:t> Group</a:t>
            </a:r>
            <a:r>
              <a:rPr lang="en-US" altLang="da-DK" sz="1800" b="1" dirty="0">
                <a:solidFill>
                  <a:srgbClr val="00243E"/>
                </a:solidFill>
                <a:effectLst>
                  <a:outerShdw blurRad="38100" dist="38100" dir="2700000" algn="tl">
                    <a:srgbClr val="C0C0C0"/>
                  </a:outerShdw>
                </a:effectLst>
                <a:latin typeface="Arial" charset="0"/>
              </a:rPr>
              <a:t> </a:t>
            </a:r>
            <a:r>
              <a:rPr lang="en-US" altLang="da-DK" sz="1800" b="1" dirty="0">
                <a:solidFill>
                  <a:srgbClr val="00243E"/>
                </a:solidFill>
                <a:latin typeface="Arial" charset="0"/>
              </a:rPr>
              <a:t>headquarters</a:t>
            </a:r>
          </a:p>
          <a:p>
            <a:pPr>
              <a:buClr>
                <a:srgbClr val="FF0000"/>
              </a:buClr>
              <a:defRPr/>
            </a:pPr>
            <a:r>
              <a:rPr lang="en-US" altLang="da-DK" sz="1400" dirty="0">
                <a:solidFill>
                  <a:srgbClr val="00243E"/>
                </a:solidFill>
                <a:latin typeface="Arial" charset="0"/>
              </a:rPr>
              <a:t>   Esbjerg, Denmark</a:t>
            </a:r>
          </a:p>
          <a:p>
            <a:pPr>
              <a:buClr>
                <a:srgbClr val="FF0000"/>
              </a:buClr>
              <a:defRPr/>
            </a:pPr>
            <a:endParaRPr lang="en-US" altLang="da-DK" sz="1800" b="1" dirty="0">
              <a:solidFill>
                <a:srgbClr val="00243E"/>
              </a:solidFill>
              <a:latin typeface="Arial" charset="0"/>
            </a:endParaRPr>
          </a:p>
          <a:p>
            <a:pPr>
              <a:buClr>
                <a:srgbClr val="FFC000"/>
              </a:buClr>
              <a:buFont typeface="Arial" charset="0"/>
              <a:buChar char="•"/>
              <a:defRPr/>
            </a:pPr>
            <a:r>
              <a:rPr lang="en-US" altLang="da-DK" sz="1800" b="1" dirty="0">
                <a:solidFill>
                  <a:srgbClr val="00243E"/>
                </a:solidFill>
                <a:latin typeface="Arial" charset="0"/>
              </a:rPr>
              <a:t> Operations and sales offices</a:t>
            </a:r>
          </a:p>
          <a:p>
            <a:pPr>
              <a:buClr>
                <a:srgbClr val="FFFF00"/>
              </a:buClr>
              <a:defRPr/>
            </a:pPr>
            <a:r>
              <a:rPr lang="en-US" altLang="da-DK" sz="1400" dirty="0">
                <a:solidFill>
                  <a:srgbClr val="00243E"/>
                </a:solidFill>
                <a:latin typeface="Arial" charset="0"/>
              </a:rPr>
              <a:t>   21 locations in Europe, North America, </a:t>
            </a:r>
          </a:p>
          <a:p>
            <a:pPr>
              <a:buClr>
                <a:srgbClr val="FFFF00"/>
              </a:buClr>
              <a:defRPr/>
            </a:pPr>
            <a:r>
              <a:rPr lang="en-US" altLang="da-DK" sz="1400" dirty="0">
                <a:solidFill>
                  <a:srgbClr val="00243E"/>
                </a:solidFill>
                <a:latin typeface="Arial" charset="0"/>
              </a:rPr>
              <a:t>    Asia and Oceania</a:t>
            </a:r>
          </a:p>
          <a:p>
            <a:pPr>
              <a:buClr>
                <a:srgbClr val="FFFF00"/>
              </a:buClr>
              <a:defRPr/>
            </a:pPr>
            <a:endParaRPr lang="en-US" altLang="da-DK" sz="1400" dirty="0">
              <a:solidFill>
                <a:srgbClr val="00243E"/>
              </a:solidFill>
              <a:latin typeface="Arial" charset="0"/>
            </a:endParaRPr>
          </a:p>
          <a:p>
            <a:pPr>
              <a:buClr>
                <a:schemeClr val="bg1">
                  <a:lumMod val="65000"/>
                </a:schemeClr>
              </a:buClr>
              <a:buFont typeface="Arial" charset="0"/>
              <a:buChar char="•"/>
              <a:defRPr/>
            </a:pPr>
            <a:r>
              <a:rPr lang="en-US" altLang="da-DK" sz="1800" b="1" dirty="0">
                <a:solidFill>
                  <a:srgbClr val="00243E"/>
                </a:solidFill>
                <a:latin typeface="Arial" charset="0"/>
              </a:rPr>
              <a:t> Distribution network</a:t>
            </a:r>
          </a:p>
          <a:p>
            <a:pPr>
              <a:buClr>
                <a:srgbClr val="948A54"/>
              </a:buClr>
              <a:defRPr/>
            </a:pPr>
            <a:r>
              <a:rPr lang="en-US" altLang="da-DK" sz="1400" dirty="0">
                <a:solidFill>
                  <a:srgbClr val="00243E"/>
                </a:solidFill>
                <a:latin typeface="Arial" charset="0"/>
              </a:rPr>
              <a:t>   24 locations around the world</a:t>
            </a:r>
          </a:p>
          <a:p>
            <a:pPr>
              <a:buClr>
                <a:srgbClr val="948A54"/>
              </a:buClr>
              <a:defRPr/>
            </a:pPr>
            <a:endParaRPr lang="en-US" altLang="da-DK" sz="1400" dirty="0">
              <a:solidFill>
                <a:srgbClr val="00243E"/>
              </a:solidFill>
              <a:latin typeface="Arial" charset="0"/>
            </a:endParaRPr>
          </a:p>
          <a:p>
            <a:pPr>
              <a:buClr>
                <a:srgbClr val="948A54"/>
              </a:buClr>
              <a:defRPr/>
            </a:pPr>
            <a:endParaRPr lang="en-US" altLang="da-DK" sz="1400" dirty="0">
              <a:solidFill>
                <a:srgbClr val="00243E"/>
              </a:solidFill>
              <a:latin typeface="Arial" charset="0"/>
            </a:endParaRPr>
          </a:p>
          <a:p>
            <a:pPr>
              <a:buClr>
                <a:srgbClr val="948A54"/>
              </a:buClr>
              <a:defRPr/>
            </a:pPr>
            <a:r>
              <a:rPr lang="en-US" altLang="da-DK" sz="1300" dirty="0">
                <a:solidFill>
                  <a:srgbClr val="00243E"/>
                </a:solidFill>
                <a:latin typeface="Arial" charset="0"/>
              </a:rPr>
              <a:t>   Founded in 1978 by Martin and Winnie MacArtney</a:t>
            </a:r>
            <a:br>
              <a:rPr lang="en-US" altLang="da-DK" sz="1300" dirty="0">
                <a:solidFill>
                  <a:srgbClr val="00243E"/>
                </a:solidFill>
                <a:latin typeface="Arial" charset="0"/>
              </a:rPr>
            </a:br>
            <a:r>
              <a:rPr lang="en-US" altLang="da-DK" sz="1300" dirty="0">
                <a:solidFill>
                  <a:srgbClr val="00243E"/>
                </a:solidFill>
                <a:latin typeface="Arial" charset="0"/>
              </a:rPr>
              <a:t>   ~ 450 employees in group companies</a:t>
            </a:r>
          </a:p>
        </p:txBody>
      </p:sp>
      <p:sp>
        <p:nvSpPr>
          <p:cNvPr id="8" name="Text Box 19"/>
          <p:cNvSpPr txBox="1">
            <a:spLocks noChangeArrowheads="1"/>
          </p:cNvSpPr>
          <p:nvPr/>
        </p:nvSpPr>
        <p:spPr bwMode="auto">
          <a:xfrm>
            <a:off x="107950" y="1008063"/>
            <a:ext cx="4321175" cy="366712"/>
          </a:xfrm>
          <a:prstGeom prst="rect">
            <a:avLst/>
          </a:prstGeom>
          <a:noFill/>
          <a:ln w="12700">
            <a:noFill/>
            <a:miter lim="800000"/>
            <a:headEnd/>
            <a:tailEnd/>
          </a:ln>
        </p:spPr>
        <p:txBody>
          <a:bodyPr lIns="90488" tIns="44450" rIns="90488" bIns="44450" anchor="ctr">
            <a:spAutoFit/>
          </a:bodyPr>
          <a:lstStyle/>
          <a:p>
            <a:pPr defTabSz="762000">
              <a:defRPr/>
            </a:pPr>
            <a:r>
              <a:rPr lang="en-US" sz="1800" b="1" dirty="0">
                <a:solidFill>
                  <a:srgbClr val="00243E"/>
                </a:solidFill>
                <a:latin typeface="Arial" pitchFamily="34" charset="0"/>
              </a:rPr>
              <a:t>World-wide sales and service support</a:t>
            </a:r>
          </a:p>
        </p:txBody>
      </p:sp>
    </p:spTree>
    <p:extLst>
      <p:ext uri="{BB962C8B-B14F-4D97-AF65-F5344CB8AC3E}">
        <p14:creationId xmlns:p14="http://schemas.microsoft.com/office/powerpoint/2010/main" val="36420601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A59C-A970-49B9-8669-8321793A8053}"/>
              </a:ext>
            </a:extLst>
          </p:cNvPr>
          <p:cNvSpPr>
            <a:spLocks noGrp="1"/>
          </p:cNvSpPr>
          <p:nvPr>
            <p:ph type="ctrTitle"/>
          </p:nvPr>
        </p:nvSpPr>
        <p:spPr>
          <a:xfrm>
            <a:off x="2406430" y="1326874"/>
            <a:ext cx="6200795" cy="396572"/>
          </a:xfrm>
        </p:spPr>
        <p:txBody>
          <a:bodyPr>
            <a:normAutofit fontScale="90000"/>
          </a:bodyPr>
          <a:lstStyle/>
          <a:p>
            <a:r>
              <a:rPr lang="en-US" sz="2400" dirty="0"/>
              <a:t>JRA 3.2.2 Winch</a:t>
            </a:r>
          </a:p>
        </p:txBody>
      </p:sp>
      <p:sp>
        <p:nvSpPr>
          <p:cNvPr id="3" name="Subtítulo 2">
            <a:extLst>
              <a:ext uri="{FF2B5EF4-FFF2-40B4-BE49-F238E27FC236}">
                <a16:creationId xmlns:a16="http://schemas.microsoft.com/office/drawing/2014/main" id="{BEC763AB-C13C-45E9-B09C-3AA145AC6F58}"/>
              </a:ext>
            </a:extLst>
          </p:cNvPr>
          <p:cNvSpPr>
            <a:spLocks noGrp="1"/>
          </p:cNvSpPr>
          <p:nvPr>
            <p:ph type="subTitle" idx="1"/>
          </p:nvPr>
        </p:nvSpPr>
        <p:spPr>
          <a:xfrm>
            <a:off x="2406430" y="1806322"/>
            <a:ext cx="6464244" cy="312204"/>
          </a:xfrm>
        </p:spPr>
        <p:txBody>
          <a:bodyPr>
            <a:normAutofit/>
          </a:bodyPr>
          <a:lstStyle/>
          <a:p>
            <a:pPr fontAlgn="base"/>
            <a:r>
              <a:rPr lang="en-IE" sz="1350" dirty="0"/>
              <a:t>T3.2.2 Multipurpose winch</a:t>
            </a:r>
          </a:p>
        </p:txBody>
      </p:sp>
      <p:pic>
        <p:nvPicPr>
          <p:cNvPr id="7" name="Marcador de posición de imagen 6">
            <a:extLst>
              <a:ext uri="{FF2B5EF4-FFF2-40B4-BE49-F238E27FC236}">
                <a16:creationId xmlns:a16="http://schemas.microsoft.com/office/drawing/2014/main" id="{00CE3981-1B8F-464A-AD6D-C03DD47303C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740" r="10740"/>
          <a:stretch>
            <a:fillRect/>
          </a:stretch>
        </p:blipFill>
        <p:spPr>
          <a:xfrm>
            <a:off x="2346795" y="4468256"/>
            <a:ext cx="1294832" cy="642996"/>
          </a:xfrm>
        </p:spPr>
      </p:pic>
      <p:sp>
        <p:nvSpPr>
          <p:cNvPr id="5" name="Marcador de Posição de Conteúdo 4">
            <a:extLst>
              <a:ext uri="{FF2B5EF4-FFF2-40B4-BE49-F238E27FC236}">
                <a16:creationId xmlns:a16="http://schemas.microsoft.com/office/drawing/2014/main" id="{9486BD8F-4984-422E-A92F-ADAEAAF358FC}"/>
              </a:ext>
            </a:extLst>
          </p:cNvPr>
          <p:cNvSpPr>
            <a:spLocks noGrp="1"/>
          </p:cNvSpPr>
          <p:nvPr>
            <p:ph sz="quarter" idx="13"/>
          </p:nvPr>
        </p:nvSpPr>
        <p:spPr/>
        <p:txBody>
          <a:bodyPr>
            <a:normAutofit fontScale="40000" lnSpcReduction="20000"/>
          </a:bodyPr>
          <a:lstStyle/>
          <a:p>
            <a:r>
              <a:rPr lang="en-US" dirty="0"/>
              <a:t>February 25</a:t>
            </a:r>
            <a:r>
              <a:rPr lang="en-US" baseline="30000" dirty="0"/>
              <a:t>th</a:t>
            </a:r>
            <a:r>
              <a:rPr lang="en-US" dirty="0"/>
              <a:t> 2021  </a:t>
            </a:r>
            <a:r>
              <a:rPr lang="en-US" dirty="0" err="1"/>
              <a:t>Eurofleet</a:t>
            </a:r>
            <a:r>
              <a:rPr lang="en-US" dirty="0"/>
              <a:t>+ General Assembly</a:t>
            </a:r>
          </a:p>
        </p:txBody>
      </p:sp>
      <p:sp>
        <p:nvSpPr>
          <p:cNvPr id="4" name="CuadroTexto 3">
            <a:extLst>
              <a:ext uri="{FF2B5EF4-FFF2-40B4-BE49-F238E27FC236}">
                <a16:creationId xmlns:a16="http://schemas.microsoft.com/office/drawing/2014/main" id="{D5C06B7B-2BE4-8546-8AE3-9F27CAE3C50C}"/>
              </a:ext>
            </a:extLst>
          </p:cNvPr>
          <p:cNvSpPr txBox="1"/>
          <p:nvPr/>
        </p:nvSpPr>
        <p:spPr>
          <a:xfrm>
            <a:off x="2406430" y="2141770"/>
            <a:ext cx="5273040" cy="461665"/>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Century Gothic" panose="020B0502020202020204"/>
                <a:cs typeface="+mn-cs"/>
              </a:rPr>
              <a:t>The winch is based on </a:t>
            </a:r>
            <a:r>
              <a:rPr lang="en-US" sz="1200" dirty="0" err="1">
                <a:solidFill>
                  <a:prstClr val="black"/>
                </a:solidFill>
                <a:latin typeface="Century Gothic" panose="020B0502020202020204"/>
                <a:cs typeface="+mn-cs"/>
              </a:rPr>
              <a:t>MacArtney’s</a:t>
            </a:r>
            <a:r>
              <a:rPr lang="en-US" sz="1200" dirty="0">
                <a:solidFill>
                  <a:prstClr val="black"/>
                </a:solidFill>
                <a:latin typeface="Century Gothic" panose="020B0502020202020204"/>
                <a:cs typeface="+mn-cs"/>
              </a:rPr>
              <a:t> more than 30 years of experience with </a:t>
            </a:r>
            <a:r>
              <a:rPr lang="en-US" sz="1200" dirty="0" err="1">
                <a:solidFill>
                  <a:prstClr val="black"/>
                </a:solidFill>
                <a:latin typeface="Century Gothic" panose="020B0502020202020204"/>
                <a:cs typeface="+mn-cs"/>
              </a:rPr>
              <a:t>whinches</a:t>
            </a:r>
            <a:r>
              <a:rPr lang="en-US" sz="1200" dirty="0">
                <a:solidFill>
                  <a:prstClr val="black"/>
                </a:solidFill>
                <a:latin typeface="Century Gothic" panose="020B0502020202020204"/>
                <a:cs typeface="+mn-cs"/>
              </a:rPr>
              <a:t> and handling equipment</a:t>
            </a:r>
          </a:p>
        </p:txBody>
      </p:sp>
      <p:pic>
        <p:nvPicPr>
          <p:cNvPr id="6" name="Picture 5"/>
          <p:cNvPicPr>
            <a:picLocks noChangeAspect="1"/>
          </p:cNvPicPr>
          <p:nvPr/>
        </p:nvPicPr>
        <p:blipFill>
          <a:blip r:embed="rId3"/>
          <a:stretch>
            <a:fillRect/>
          </a:stretch>
        </p:blipFill>
        <p:spPr>
          <a:xfrm>
            <a:off x="4028179" y="2355574"/>
            <a:ext cx="2994691" cy="2755678"/>
          </a:xfrm>
          <a:prstGeom prst="rect">
            <a:avLst/>
          </a:prstGeom>
        </p:spPr>
      </p:pic>
    </p:spTree>
    <p:extLst>
      <p:ext uri="{BB962C8B-B14F-4D97-AF65-F5344CB8AC3E}">
        <p14:creationId xmlns:p14="http://schemas.microsoft.com/office/powerpoint/2010/main" val="371211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A59C-A970-49B9-8669-8321793A8053}"/>
              </a:ext>
            </a:extLst>
          </p:cNvPr>
          <p:cNvSpPr>
            <a:spLocks noGrp="1"/>
          </p:cNvSpPr>
          <p:nvPr>
            <p:ph type="ctrTitle"/>
          </p:nvPr>
        </p:nvSpPr>
        <p:spPr>
          <a:xfrm>
            <a:off x="2406430" y="1326874"/>
            <a:ext cx="6200795" cy="396572"/>
          </a:xfrm>
        </p:spPr>
        <p:txBody>
          <a:bodyPr>
            <a:normAutofit fontScale="90000"/>
          </a:bodyPr>
          <a:lstStyle/>
          <a:p>
            <a:r>
              <a:rPr lang="en-US" sz="2400" dirty="0"/>
              <a:t>JRA 3.2.2 Winch</a:t>
            </a:r>
          </a:p>
        </p:txBody>
      </p:sp>
      <p:sp>
        <p:nvSpPr>
          <p:cNvPr id="3" name="Subtítulo 2">
            <a:extLst>
              <a:ext uri="{FF2B5EF4-FFF2-40B4-BE49-F238E27FC236}">
                <a16:creationId xmlns:a16="http://schemas.microsoft.com/office/drawing/2014/main" id="{BEC763AB-C13C-45E9-B09C-3AA145AC6F58}"/>
              </a:ext>
            </a:extLst>
          </p:cNvPr>
          <p:cNvSpPr>
            <a:spLocks noGrp="1"/>
          </p:cNvSpPr>
          <p:nvPr>
            <p:ph type="subTitle" idx="1"/>
          </p:nvPr>
        </p:nvSpPr>
        <p:spPr>
          <a:xfrm>
            <a:off x="2406430" y="1806322"/>
            <a:ext cx="6464244" cy="312204"/>
          </a:xfrm>
        </p:spPr>
        <p:txBody>
          <a:bodyPr>
            <a:normAutofit/>
          </a:bodyPr>
          <a:lstStyle/>
          <a:p>
            <a:pPr fontAlgn="base"/>
            <a:r>
              <a:rPr lang="en-IE" sz="1350" dirty="0"/>
              <a:t>T3.2.2 Multipurpose winch</a:t>
            </a:r>
          </a:p>
        </p:txBody>
      </p:sp>
      <p:pic>
        <p:nvPicPr>
          <p:cNvPr id="7" name="Marcador de posición de imagen 6">
            <a:extLst>
              <a:ext uri="{FF2B5EF4-FFF2-40B4-BE49-F238E27FC236}">
                <a16:creationId xmlns:a16="http://schemas.microsoft.com/office/drawing/2014/main" id="{00CE3981-1B8F-464A-AD6D-C03DD47303C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740" r="10740"/>
          <a:stretch>
            <a:fillRect/>
          </a:stretch>
        </p:blipFill>
        <p:spPr>
          <a:xfrm>
            <a:off x="2346795" y="4468256"/>
            <a:ext cx="1294832" cy="642996"/>
          </a:xfrm>
        </p:spPr>
      </p:pic>
      <p:sp>
        <p:nvSpPr>
          <p:cNvPr id="5" name="Marcador de Posição de Conteúdo 4">
            <a:extLst>
              <a:ext uri="{FF2B5EF4-FFF2-40B4-BE49-F238E27FC236}">
                <a16:creationId xmlns:a16="http://schemas.microsoft.com/office/drawing/2014/main" id="{9486BD8F-4984-422E-A92F-ADAEAAF358FC}"/>
              </a:ext>
            </a:extLst>
          </p:cNvPr>
          <p:cNvSpPr>
            <a:spLocks noGrp="1"/>
          </p:cNvSpPr>
          <p:nvPr>
            <p:ph sz="quarter" idx="13"/>
          </p:nvPr>
        </p:nvSpPr>
        <p:spPr/>
        <p:txBody>
          <a:bodyPr>
            <a:normAutofit fontScale="40000" lnSpcReduction="20000"/>
          </a:bodyPr>
          <a:lstStyle/>
          <a:p>
            <a:r>
              <a:rPr lang="en-US" dirty="0"/>
              <a:t>February 25</a:t>
            </a:r>
            <a:r>
              <a:rPr lang="en-US" baseline="30000" dirty="0"/>
              <a:t>th</a:t>
            </a:r>
            <a:r>
              <a:rPr lang="en-US" dirty="0"/>
              <a:t> 2021  </a:t>
            </a:r>
            <a:r>
              <a:rPr lang="en-US" dirty="0" err="1"/>
              <a:t>Eurofleet</a:t>
            </a:r>
            <a:r>
              <a:rPr lang="en-US" dirty="0"/>
              <a:t>+ General Assembly</a:t>
            </a:r>
          </a:p>
        </p:txBody>
      </p:sp>
      <p:pic>
        <p:nvPicPr>
          <p:cNvPr id="6" name="Picture 5"/>
          <p:cNvPicPr>
            <a:picLocks noChangeAspect="1"/>
          </p:cNvPicPr>
          <p:nvPr/>
        </p:nvPicPr>
        <p:blipFill>
          <a:blip r:embed="rId3"/>
          <a:stretch>
            <a:fillRect/>
          </a:stretch>
        </p:blipFill>
        <p:spPr>
          <a:xfrm>
            <a:off x="4635633" y="2600077"/>
            <a:ext cx="4427990" cy="2262578"/>
          </a:xfrm>
          <a:prstGeom prst="rect">
            <a:avLst/>
          </a:prstGeom>
        </p:spPr>
      </p:pic>
      <p:sp>
        <p:nvSpPr>
          <p:cNvPr id="4" name="CuadroTexto 3">
            <a:extLst>
              <a:ext uri="{FF2B5EF4-FFF2-40B4-BE49-F238E27FC236}">
                <a16:creationId xmlns:a16="http://schemas.microsoft.com/office/drawing/2014/main" id="{D5C06B7B-2BE4-8546-8AE3-9F27CAE3C50C}"/>
              </a:ext>
            </a:extLst>
          </p:cNvPr>
          <p:cNvSpPr txBox="1"/>
          <p:nvPr/>
        </p:nvSpPr>
        <p:spPr>
          <a:xfrm>
            <a:off x="2406430" y="2141770"/>
            <a:ext cx="5273040" cy="1754326"/>
          </a:xfrm>
          <a:prstGeom prst="rect">
            <a:avLst/>
          </a:prstGeom>
          <a:noFill/>
        </p:spPr>
        <p:txBody>
          <a:bodyPr wrap="square" rtlCol="0">
            <a:spAutoFit/>
          </a:bodyPr>
          <a:lstStyle/>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20’ container footprint</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Welded steel structure - </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Right angle level wind for optimized deck space</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Optional davit, for stand alone applications</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Modular build</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Swappable drum</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Optional Active Heave Compensation</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Optional Constant Tension functions</a:t>
            </a: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p:txBody>
      </p:sp>
    </p:spTree>
    <p:extLst>
      <p:ext uri="{BB962C8B-B14F-4D97-AF65-F5344CB8AC3E}">
        <p14:creationId xmlns:p14="http://schemas.microsoft.com/office/powerpoint/2010/main" val="2316628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A59C-A970-49B9-8669-8321793A8053}"/>
              </a:ext>
            </a:extLst>
          </p:cNvPr>
          <p:cNvSpPr>
            <a:spLocks noGrp="1"/>
          </p:cNvSpPr>
          <p:nvPr>
            <p:ph type="ctrTitle"/>
          </p:nvPr>
        </p:nvSpPr>
        <p:spPr>
          <a:xfrm>
            <a:off x="2406430" y="1326874"/>
            <a:ext cx="6200795" cy="396572"/>
          </a:xfrm>
        </p:spPr>
        <p:txBody>
          <a:bodyPr>
            <a:normAutofit fontScale="90000"/>
          </a:bodyPr>
          <a:lstStyle/>
          <a:p>
            <a:r>
              <a:rPr lang="en-US" sz="2400" dirty="0"/>
              <a:t>JRA 3.2.2 Winch</a:t>
            </a:r>
          </a:p>
        </p:txBody>
      </p:sp>
      <p:sp>
        <p:nvSpPr>
          <p:cNvPr id="3" name="Subtítulo 2">
            <a:extLst>
              <a:ext uri="{FF2B5EF4-FFF2-40B4-BE49-F238E27FC236}">
                <a16:creationId xmlns:a16="http://schemas.microsoft.com/office/drawing/2014/main" id="{BEC763AB-C13C-45E9-B09C-3AA145AC6F58}"/>
              </a:ext>
            </a:extLst>
          </p:cNvPr>
          <p:cNvSpPr>
            <a:spLocks noGrp="1"/>
          </p:cNvSpPr>
          <p:nvPr>
            <p:ph type="subTitle" idx="1"/>
          </p:nvPr>
        </p:nvSpPr>
        <p:spPr>
          <a:xfrm>
            <a:off x="2406430" y="1806322"/>
            <a:ext cx="6464244" cy="312204"/>
          </a:xfrm>
        </p:spPr>
        <p:txBody>
          <a:bodyPr>
            <a:normAutofit/>
          </a:bodyPr>
          <a:lstStyle/>
          <a:p>
            <a:pPr fontAlgn="base"/>
            <a:r>
              <a:rPr lang="en-IE" sz="1350" dirty="0"/>
              <a:t>T3.2.2 Multipurpose winch</a:t>
            </a:r>
          </a:p>
        </p:txBody>
      </p:sp>
      <p:pic>
        <p:nvPicPr>
          <p:cNvPr id="7" name="Marcador de posición de imagen 6">
            <a:extLst>
              <a:ext uri="{FF2B5EF4-FFF2-40B4-BE49-F238E27FC236}">
                <a16:creationId xmlns:a16="http://schemas.microsoft.com/office/drawing/2014/main" id="{00CE3981-1B8F-464A-AD6D-C03DD47303C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740" r="10740"/>
          <a:stretch>
            <a:fillRect/>
          </a:stretch>
        </p:blipFill>
        <p:spPr>
          <a:xfrm>
            <a:off x="2346795" y="4468256"/>
            <a:ext cx="1294832" cy="642996"/>
          </a:xfrm>
        </p:spPr>
      </p:pic>
      <p:sp>
        <p:nvSpPr>
          <p:cNvPr id="5" name="Marcador de Posição de Conteúdo 4">
            <a:extLst>
              <a:ext uri="{FF2B5EF4-FFF2-40B4-BE49-F238E27FC236}">
                <a16:creationId xmlns:a16="http://schemas.microsoft.com/office/drawing/2014/main" id="{9486BD8F-4984-422E-A92F-ADAEAAF358FC}"/>
              </a:ext>
            </a:extLst>
          </p:cNvPr>
          <p:cNvSpPr>
            <a:spLocks noGrp="1"/>
          </p:cNvSpPr>
          <p:nvPr>
            <p:ph sz="quarter" idx="13"/>
          </p:nvPr>
        </p:nvSpPr>
        <p:spPr/>
        <p:txBody>
          <a:bodyPr>
            <a:normAutofit fontScale="40000" lnSpcReduction="20000"/>
          </a:bodyPr>
          <a:lstStyle/>
          <a:p>
            <a:r>
              <a:rPr lang="en-US" dirty="0"/>
              <a:t>February 25</a:t>
            </a:r>
            <a:r>
              <a:rPr lang="en-US" baseline="30000" dirty="0"/>
              <a:t>th</a:t>
            </a:r>
            <a:r>
              <a:rPr lang="en-US" dirty="0"/>
              <a:t> 2021  </a:t>
            </a:r>
            <a:r>
              <a:rPr lang="en-US" dirty="0" err="1"/>
              <a:t>Eurofleet</a:t>
            </a:r>
            <a:r>
              <a:rPr lang="en-US" dirty="0"/>
              <a:t>+ General Assembly</a:t>
            </a:r>
          </a:p>
        </p:txBody>
      </p:sp>
      <p:sp>
        <p:nvSpPr>
          <p:cNvPr id="4" name="CuadroTexto 3">
            <a:extLst>
              <a:ext uri="{FF2B5EF4-FFF2-40B4-BE49-F238E27FC236}">
                <a16:creationId xmlns:a16="http://schemas.microsoft.com/office/drawing/2014/main" id="{D5C06B7B-2BE4-8546-8AE3-9F27CAE3C50C}"/>
              </a:ext>
            </a:extLst>
          </p:cNvPr>
          <p:cNvSpPr txBox="1"/>
          <p:nvPr/>
        </p:nvSpPr>
        <p:spPr>
          <a:xfrm>
            <a:off x="2406430" y="2141770"/>
            <a:ext cx="5273040" cy="1200329"/>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Century Gothic" panose="020B0502020202020204"/>
                <a:cs typeface="+mn-cs"/>
              </a:rPr>
              <a:t>Modular build</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Allowing for shipping in parts (lower weight)</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Shipping frame for :</a:t>
            </a:r>
          </a:p>
          <a:p>
            <a:pPr marL="557213" lvl="1"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Level wind</a:t>
            </a:r>
          </a:p>
          <a:p>
            <a:pPr marL="557213" lvl="1"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Optional davit</a:t>
            </a: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p:txBody>
      </p:sp>
      <p:pic>
        <p:nvPicPr>
          <p:cNvPr id="9" name="Picture 8"/>
          <p:cNvPicPr>
            <a:picLocks noChangeAspect="1"/>
          </p:cNvPicPr>
          <p:nvPr/>
        </p:nvPicPr>
        <p:blipFill>
          <a:blip r:embed="rId3"/>
          <a:stretch>
            <a:fillRect/>
          </a:stretch>
        </p:blipFill>
        <p:spPr>
          <a:xfrm>
            <a:off x="5127326" y="2077251"/>
            <a:ext cx="3388521" cy="2846607"/>
          </a:xfrm>
          <a:prstGeom prst="rect">
            <a:avLst/>
          </a:prstGeom>
        </p:spPr>
      </p:pic>
    </p:spTree>
    <p:extLst>
      <p:ext uri="{BB962C8B-B14F-4D97-AF65-F5344CB8AC3E}">
        <p14:creationId xmlns:p14="http://schemas.microsoft.com/office/powerpoint/2010/main" val="214474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A59C-A970-49B9-8669-8321793A8053}"/>
              </a:ext>
            </a:extLst>
          </p:cNvPr>
          <p:cNvSpPr>
            <a:spLocks noGrp="1"/>
          </p:cNvSpPr>
          <p:nvPr>
            <p:ph type="ctrTitle"/>
          </p:nvPr>
        </p:nvSpPr>
        <p:spPr>
          <a:xfrm>
            <a:off x="2406430" y="1326874"/>
            <a:ext cx="6200795" cy="396572"/>
          </a:xfrm>
        </p:spPr>
        <p:txBody>
          <a:bodyPr>
            <a:normAutofit fontScale="90000"/>
          </a:bodyPr>
          <a:lstStyle/>
          <a:p>
            <a:r>
              <a:rPr lang="en-US" sz="2400" dirty="0"/>
              <a:t>JRA 3.2.2 Winch</a:t>
            </a:r>
          </a:p>
        </p:txBody>
      </p:sp>
      <p:sp>
        <p:nvSpPr>
          <p:cNvPr id="3" name="Subtítulo 2">
            <a:extLst>
              <a:ext uri="{FF2B5EF4-FFF2-40B4-BE49-F238E27FC236}">
                <a16:creationId xmlns:a16="http://schemas.microsoft.com/office/drawing/2014/main" id="{BEC763AB-C13C-45E9-B09C-3AA145AC6F58}"/>
              </a:ext>
            </a:extLst>
          </p:cNvPr>
          <p:cNvSpPr>
            <a:spLocks noGrp="1"/>
          </p:cNvSpPr>
          <p:nvPr>
            <p:ph type="subTitle" idx="1"/>
          </p:nvPr>
        </p:nvSpPr>
        <p:spPr>
          <a:xfrm>
            <a:off x="2406430" y="1806322"/>
            <a:ext cx="6464244" cy="312204"/>
          </a:xfrm>
        </p:spPr>
        <p:txBody>
          <a:bodyPr>
            <a:normAutofit/>
          </a:bodyPr>
          <a:lstStyle/>
          <a:p>
            <a:pPr fontAlgn="base"/>
            <a:r>
              <a:rPr lang="en-IE" sz="1350" dirty="0"/>
              <a:t>T3.2.2 Multipurpose winch</a:t>
            </a:r>
          </a:p>
        </p:txBody>
      </p:sp>
      <p:pic>
        <p:nvPicPr>
          <p:cNvPr id="7" name="Marcador de posición de imagen 6">
            <a:extLst>
              <a:ext uri="{FF2B5EF4-FFF2-40B4-BE49-F238E27FC236}">
                <a16:creationId xmlns:a16="http://schemas.microsoft.com/office/drawing/2014/main" id="{00CE3981-1B8F-464A-AD6D-C03DD47303C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740" r="10740"/>
          <a:stretch>
            <a:fillRect/>
          </a:stretch>
        </p:blipFill>
        <p:spPr>
          <a:xfrm>
            <a:off x="2346795" y="4468256"/>
            <a:ext cx="1294832" cy="642996"/>
          </a:xfrm>
        </p:spPr>
      </p:pic>
      <p:sp>
        <p:nvSpPr>
          <p:cNvPr id="5" name="Marcador de Posição de Conteúdo 4">
            <a:extLst>
              <a:ext uri="{FF2B5EF4-FFF2-40B4-BE49-F238E27FC236}">
                <a16:creationId xmlns:a16="http://schemas.microsoft.com/office/drawing/2014/main" id="{9486BD8F-4984-422E-A92F-ADAEAAF358FC}"/>
              </a:ext>
            </a:extLst>
          </p:cNvPr>
          <p:cNvSpPr>
            <a:spLocks noGrp="1"/>
          </p:cNvSpPr>
          <p:nvPr>
            <p:ph sz="quarter" idx="13"/>
          </p:nvPr>
        </p:nvSpPr>
        <p:spPr/>
        <p:txBody>
          <a:bodyPr>
            <a:normAutofit fontScale="40000" lnSpcReduction="20000"/>
          </a:bodyPr>
          <a:lstStyle/>
          <a:p>
            <a:r>
              <a:rPr lang="en-US" dirty="0"/>
              <a:t>February 25</a:t>
            </a:r>
            <a:r>
              <a:rPr lang="en-US" baseline="30000" dirty="0"/>
              <a:t>th</a:t>
            </a:r>
            <a:r>
              <a:rPr lang="en-US" dirty="0"/>
              <a:t> 2021  </a:t>
            </a:r>
            <a:r>
              <a:rPr lang="en-US" dirty="0" err="1"/>
              <a:t>Eurofleet</a:t>
            </a:r>
            <a:r>
              <a:rPr lang="en-US" dirty="0"/>
              <a:t>+ General Assembly</a:t>
            </a:r>
          </a:p>
        </p:txBody>
      </p:sp>
      <p:sp>
        <p:nvSpPr>
          <p:cNvPr id="4" name="CuadroTexto 3">
            <a:extLst>
              <a:ext uri="{FF2B5EF4-FFF2-40B4-BE49-F238E27FC236}">
                <a16:creationId xmlns:a16="http://schemas.microsoft.com/office/drawing/2014/main" id="{D5C06B7B-2BE4-8546-8AE3-9F27CAE3C50C}"/>
              </a:ext>
            </a:extLst>
          </p:cNvPr>
          <p:cNvSpPr txBox="1"/>
          <p:nvPr/>
        </p:nvSpPr>
        <p:spPr>
          <a:xfrm>
            <a:off x="2406430" y="2141770"/>
            <a:ext cx="5273040" cy="1200329"/>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Century Gothic" panose="020B0502020202020204"/>
                <a:cs typeface="+mn-cs"/>
              </a:rPr>
              <a:t>Swappable drum</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Allowing for shipping in parts (lower weight)</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Allowing for more than one preconfigured drum, with rope or umbilical.</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The drum is prepared for electrical/optical </a:t>
            </a:r>
            <a:r>
              <a:rPr lang="en-US" sz="1200" dirty="0" err="1">
                <a:solidFill>
                  <a:prstClr val="black"/>
                </a:solidFill>
                <a:latin typeface="Century Gothic" panose="020B0502020202020204"/>
                <a:cs typeface="+mn-cs"/>
              </a:rPr>
              <a:t>slipring</a:t>
            </a: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p:txBody>
      </p:sp>
      <p:pic>
        <p:nvPicPr>
          <p:cNvPr id="8" name="Picture 7"/>
          <p:cNvPicPr>
            <a:picLocks noChangeAspect="1"/>
          </p:cNvPicPr>
          <p:nvPr/>
        </p:nvPicPr>
        <p:blipFill rotWithShape="1">
          <a:blip r:embed="rId3"/>
          <a:srcRect l="5504" r="5010"/>
          <a:stretch/>
        </p:blipFill>
        <p:spPr>
          <a:xfrm>
            <a:off x="5963" y="761309"/>
            <a:ext cx="2343648" cy="3014969"/>
          </a:xfrm>
          <a:prstGeom prst="rect">
            <a:avLst/>
          </a:prstGeom>
        </p:spPr>
      </p:pic>
    </p:spTree>
    <p:extLst>
      <p:ext uri="{BB962C8B-B14F-4D97-AF65-F5344CB8AC3E}">
        <p14:creationId xmlns:p14="http://schemas.microsoft.com/office/powerpoint/2010/main" val="2927598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A59C-A970-49B9-8669-8321793A8053}"/>
              </a:ext>
            </a:extLst>
          </p:cNvPr>
          <p:cNvSpPr>
            <a:spLocks noGrp="1"/>
          </p:cNvSpPr>
          <p:nvPr>
            <p:ph type="ctrTitle"/>
          </p:nvPr>
        </p:nvSpPr>
        <p:spPr>
          <a:xfrm>
            <a:off x="2406430" y="1326874"/>
            <a:ext cx="6200795" cy="396572"/>
          </a:xfrm>
        </p:spPr>
        <p:txBody>
          <a:bodyPr>
            <a:normAutofit fontScale="90000"/>
          </a:bodyPr>
          <a:lstStyle/>
          <a:p>
            <a:r>
              <a:rPr lang="en-US" sz="2400" dirty="0"/>
              <a:t>JRA 3.2.2 Winch</a:t>
            </a:r>
          </a:p>
        </p:txBody>
      </p:sp>
      <p:sp>
        <p:nvSpPr>
          <p:cNvPr id="3" name="Subtítulo 2">
            <a:extLst>
              <a:ext uri="{FF2B5EF4-FFF2-40B4-BE49-F238E27FC236}">
                <a16:creationId xmlns:a16="http://schemas.microsoft.com/office/drawing/2014/main" id="{BEC763AB-C13C-45E9-B09C-3AA145AC6F58}"/>
              </a:ext>
            </a:extLst>
          </p:cNvPr>
          <p:cNvSpPr>
            <a:spLocks noGrp="1"/>
          </p:cNvSpPr>
          <p:nvPr>
            <p:ph type="subTitle" idx="1"/>
          </p:nvPr>
        </p:nvSpPr>
        <p:spPr>
          <a:xfrm>
            <a:off x="2406430" y="1806322"/>
            <a:ext cx="6464244" cy="312204"/>
          </a:xfrm>
        </p:spPr>
        <p:txBody>
          <a:bodyPr>
            <a:normAutofit/>
          </a:bodyPr>
          <a:lstStyle/>
          <a:p>
            <a:pPr fontAlgn="base"/>
            <a:r>
              <a:rPr lang="en-IE" sz="1350" dirty="0"/>
              <a:t>T3.2.2 Multipurpose winch</a:t>
            </a:r>
          </a:p>
        </p:txBody>
      </p:sp>
      <p:pic>
        <p:nvPicPr>
          <p:cNvPr id="7" name="Marcador de posición de imagen 6">
            <a:extLst>
              <a:ext uri="{FF2B5EF4-FFF2-40B4-BE49-F238E27FC236}">
                <a16:creationId xmlns:a16="http://schemas.microsoft.com/office/drawing/2014/main" id="{00CE3981-1B8F-464A-AD6D-C03DD47303C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740" r="10740"/>
          <a:stretch>
            <a:fillRect/>
          </a:stretch>
        </p:blipFill>
        <p:spPr>
          <a:xfrm>
            <a:off x="2346795" y="4468256"/>
            <a:ext cx="1294832" cy="642996"/>
          </a:xfrm>
        </p:spPr>
      </p:pic>
      <p:sp>
        <p:nvSpPr>
          <p:cNvPr id="5" name="Marcador de Posição de Conteúdo 4">
            <a:extLst>
              <a:ext uri="{FF2B5EF4-FFF2-40B4-BE49-F238E27FC236}">
                <a16:creationId xmlns:a16="http://schemas.microsoft.com/office/drawing/2014/main" id="{9486BD8F-4984-422E-A92F-ADAEAAF358FC}"/>
              </a:ext>
            </a:extLst>
          </p:cNvPr>
          <p:cNvSpPr>
            <a:spLocks noGrp="1"/>
          </p:cNvSpPr>
          <p:nvPr>
            <p:ph sz="quarter" idx="13"/>
          </p:nvPr>
        </p:nvSpPr>
        <p:spPr/>
        <p:txBody>
          <a:bodyPr>
            <a:normAutofit fontScale="40000" lnSpcReduction="20000"/>
          </a:bodyPr>
          <a:lstStyle/>
          <a:p>
            <a:r>
              <a:rPr lang="en-US" dirty="0"/>
              <a:t>February 25</a:t>
            </a:r>
            <a:r>
              <a:rPr lang="en-US" baseline="30000" dirty="0"/>
              <a:t>th</a:t>
            </a:r>
            <a:r>
              <a:rPr lang="en-US" dirty="0"/>
              <a:t> 2021  </a:t>
            </a:r>
            <a:r>
              <a:rPr lang="en-US" dirty="0" err="1"/>
              <a:t>Eurofleet</a:t>
            </a:r>
            <a:r>
              <a:rPr lang="en-US" dirty="0"/>
              <a:t>+ General Assembly</a:t>
            </a:r>
          </a:p>
        </p:txBody>
      </p:sp>
      <p:sp>
        <p:nvSpPr>
          <p:cNvPr id="4" name="CuadroTexto 3">
            <a:extLst>
              <a:ext uri="{FF2B5EF4-FFF2-40B4-BE49-F238E27FC236}">
                <a16:creationId xmlns:a16="http://schemas.microsoft.com/office/drawing/2014/main" id="{D5C06B7B-2BE4-8546-8AE3-9F27CAE3C50C}"/>
              </a:ext>
            </a:extLst>
          </p:cNvPr>
          <p:cNvSpPr txBox="1"/>
          <p:nvPr/>
        </p:nvSpPr>
        <p:spPr>
          <a:xfrm>
            <a:off x="2406430" y="2141770"/>
            <a:ext cx="5273040" cy="2308324"/>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Century Gothic" panose="020B0502020202020204"/>
                <a:cs typeface="+mn-cs"/>
              </a:rPr>
              <a:t>Preliminary specifications:</a:t>
            </a: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r>
              <a:rPr lang="en-US" sz="1200" dirty="0">
                <a:solidFill>
                  <a:prstClr val="black"/>
                </a:solidFill>
                <a:latin typeface="Century Gothic" panose="020B0502020202020204"/>
                <a:cs typeface="+mn-cs"/>
              </a:rPr>
              <a:t>Drum size:</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Core length:		3340mm</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Core diameter:		1700mm</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Flange diameter:	2300mm</a:t>
            </a:r>
          </a:p>
          <a:p>
            <a:pPr marL="214313" indent="-214313" defTabSz="342900" eaLnBrk="1" fontAlgn="auto" hangingPunct="1">
              <a:spcBef>
                <a:spcPts val="0"/>
              </a:spcBef>
              <a:spcAft>
                <a:spcPts val="0"/>
              </a:spcAft>
              <a:buFont typeface="Arial" panose="020B0604020202020204" pitchFamily="34" charset="0"/>
              <a:buChar char="•"/>
            </a:pP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r>
              <a:rPr lang="en-US" sz="1200" dirty="0">
                <a:solidFill>
                  <a:prstClr val="black"/>
                </a:solidFill>
                <a:latin typeface="Century Gothic" panose="020B0502020202020204"/>
                <a:cs typeface="+mn-cs"/>
              </a:rPr>
              <a:t>Rope/cable capacity:</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10.500m	of Ø22mm in 12 layers</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7.500m	of Ø26mm in 10 layers</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6.100m	of Ø29mm in 8 layers</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4.150m	of Ø33mm in 7 layers</a:t>
            </a:r>
          </a:p>
        </p:txBody>
      </p:sp>
      <p:pic>
        <p:nvPicPr>
          <p:cNvPr id="6" name="Picture 5"/>
          <p:cNvPicPr>
            <a:picLocks noChangeAspect="1"/>
          </p:cNvPicPr>
          <p:nvPr/>
        </p:nvPicPr>
        <p:blipFill>
          <a:blip r:embed="rId3"/>
          <a:stretch>
            <a:fillRect/>
          </a:stretch>
        </p:blipFill>
        <p:spPr>
          <a:xfrm rot="525638">
            <a:off x="6463108" y="1327649"/>
            <a:ext cx="2417678" cy="3436990"/>
          </a:xfrm>
          <a:prstGeom prst="rect">
            <a:avLst/>
          </a:prstGeom>
        </p:spPr>
      </p:pic>
      <p:pic>
        <p:nvPicPr>
          <p:cNvPr id="9" name="Picture 8"/>
          <p:cNvPicPr>
            <a:picLocks noChangeAspect="1"/>
          </p:cNvPicPr>
          <p:nvPr/>
        </p:nvPicPr>
        <p:blipFill>
          <a:blip r:embed="rId4"/>
          <a:stretch>
            <a:fillRect/>
          </a:stretch>
        </p:blipFill>
        <p:spPr>
          <a:xfrm>
            <a:off x="107254" y="1095064"/>
            <a:ext cx="1700450" cy="2093411"/>
          </a:xfrm>
          <a:prstGeom prst="rect">
            <a:avLst/>
          </a:prstGeom>
        </p:spPr>
      </p:pic>
    </p:spTree>
    <p:extLst>
      <p:ext uri="{BB962C8B-B14F-4D97-AF65-F5344CB8AC3E}">
        <p14:creationId xmlns:p14="http://schemas.microsoft.com/office/powerpoint/2010/main" val="181504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A59C-A970-49B9-8669-8321793A8053}"/>
              </a:ext>
            </a:extLst>
          </p:cNvPr>
          <p:cNvSpPr>
            <a:spLocks noGrp="1"/>
          </p:cNvSpPr>
          <p:nvPr>
            <p:ph type="ctrTitle"/>
          </p:nvPr>
        </p:nvSpPr>
        <p:spPr>
          <a:xfrm>
            <a:off x="2406430" y="1326874"/>
            <a:ext cx="6200795" cy="396572"/>
          </a:xfrm>
        </p:spPr>
        <p:txBody>
          <a:bodyPr>
            <a:normAutofit fontScale="90000"/>
          </a:bodyPr>
          <a:lstStyle/>
          <a:p>
            <a:r>
              <a:rPr lang="en-US" sz="2400" dirty="0"/>
              <a:t>JRA 3.2.2 Winch</a:t>
            </a:r>
          </a:p>
        </p:txBody>
      </p:sp>
      <p:sp>
        <p:nvSpPr>
          <p:cNvPr id="3" name="Subtítulo 2">
            <a:extLst>
              <a:ext uri="{FF2B5EF4-FFF2-40B4-BE49-F238E27FC236}">
                <a16:creationId xmlns:a16="http://schemas.microsoft.com/office/drawing/2014/main" id="{BEC763AB-C13C-45E9-B09C-3AA145AC6F58}"/>
              </a:ext>
            </a:extLst>
          </p:cNvPr>
          <p:cNvSpPr>
            <a:spLocks noGrp="1"/>
          </p:cNvSpPr>
          <p:nvPr>
            <p:ph type="subTitle" idx="1"/>
          </p:nvPr>
        </p:nvSpPr>
        <p:spPr>
          <a:xfrm>
            <a:off x="2406430" y="1806322"/>
            <a:ext cx="6464244" cy="312204"/>
          </a:xfrm>
        </p:spPr>
        <p:txBody>
          <a:bodyPr>
            <a:normAutofit/>
          </a:bodyPr>
          <a:lstStyle/>
          <a:p>
            <a:pPr fontAlgn="base"/>
            <a:r>
              <a:rPr lang="en-IE" sz="1350" dirty="0"/>
              <a:t>T3.2.2 Multipurpose winch</a:t>
            </a:r>
          </a:p>
        </p:txBody>
      </p:sp>
      <p:pic>
        <p:nvPicPr>
          <p:cNvPr id="7" name="Marcador de posición de imagen 6">
            <a:extLst>
              <a:ext uri="{FF2B5EF4-FFF2-40B4-BE49-F238E27FC236}">
                <a16:creationId xmlns:a16="http://schemas.microsoft.com/office/drawing/2014/main" id="{00CE3981-1B8F-464A-AD6D-C03DD47303C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740" r="10740"/>
          <a:stretch>
            <a:fillRect/>
          </a:stretch>
        </p:blipFill>
        <p:spPr>
          <a:xfrm>
            <a:off x="2346795" y="4468256"/>
            <a:ext cx="1294832" cy="642996"/>
          </a:xfrm>
        </p:spPr>
      </p:pic>
      <p:sp>
        <p:nvSpPr>
          <p:cNvPr id="5" name="Marcador de Posição de Conteúdo 4">
            <a:extLst>
              <a:ext uri="{FF2B5EF4-FFF2-40B4-BE49-F238E27FC236}">
                <a16:creationId xmlns:a16="http://schemas.microsoft.com/office/drawing/2014/main" id="{9486BD8F-4984-422E-A92F-ADAEAAF358FC}"/>
              </a:ext>
            </a:extLst>
          </p:cNvPr>
          <p:cNvSpPr>
            <a:spLocks noGrp="1"/>
          </p:cNvSpPr>
          <p:nvPr>
            <p:ph sz="quarter" idx="13"/>
          </p:nvPr>
        </p:nvSpPr>
        <p:spPr/>
        <p:txBody>
          <a:bodyPr>
            <a:normAutofit fontScale="40000" lnSpcReduction="20000"/>
          </a:bodyPr>
          <a:lstStyle/>
          <a:p>
            <a:r>
              <a:rPr lang="en-US" dirty="0"/>
              <a:t>February 25</a:t>
            </a:r>
            <a:r>
              <a:rPr lang="en-US" baseline="30000" dirty="0"/>
              <a:t>th</a:t>
            </a:r>
            <a:r>
              <a:rPr lang="en-US" dirty="0"/>
              <a:t> 2021  </a:t>
            </a:r>
            <a:r>
              <a:rPr lang="en-US" dirty="0" err="1"/>
              <a:t>Eurofleet</a:t>
            </a:r>
            <a:r>
              <a:rPr lang="en-US" dirty="0"/>
              <a:t>+ General Assembly</a:t>
            </a:r>
          </a:p>
        </p:txBody>
      </p:sp>
      <p:sp>
        <p:nvSpPr>
          <p:cNvPr id="4" name="CuadroTexto 3">
            <a:extLst>
              <a:ext uri="{FF2B5EF4-FFF2-40B4-BE49-F238E27FC236}">
                <a16:creationId xmlns:a16="http://schemas.microsoft.com/office/drawing/2014/main" id="{D5C06B7B-2BE4-8546-8AE3-9F27CAE3C50C}"/>
              </a:ext>
            </a:extLst>
          </p:cNvPr>
          <p:cNvSpPr txBox="1"/>
          <p:nvPr/>
        </p:nvSpPr>
        <p:spPr>
          <a:xfrm>
            <a:off x="2406430" y="2141770"/>
            <a:ext cx="5273040" cy="2631490"/>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Century Gothic" panose="020B0502020202020204"/>
                <a:cs typeface="+mn-cs"/>
              </a:rPr>
              <a:t>Preliminary specifications:</a:t>
            </a: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r>
              <a:rPr lang="en-US" sz="1200" dirty="0">
                <a:solidFill>
                  <a:prstClr val="black"/>
                </a:solidFill>
                <a:latin typeface="Century Gothic" panose="020B0502020202020204"/>
                <a:cs typeface="+mn-cs"/>
              </a:rPr>
              <a:t>Pull force:</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Pull at bottom (1</a:t>
            </a:r>
            <a:r>
              <a:rPr lang="en-US" sz="1200" baseline="30000" dirty="0">
                <a:solidFill>
                  <a:prstClr val="black"/>
                </a:solidFill>
                <a:latin typeface="Century Gothic" panose="020B0502020202020204"/>
                <a:cs typeface="+mn-cs"/>
              </a:rPr>
              <a:t>st</a:t>
            </a:r>
            <a:r>
              <a:rPr lang="en-US" sz="1200" dirty="0">
                <a:solidFill>
                  <a:prstClr val="black"/>
                </a:solidFill>
                <a:latin typeface="Century Gothic" panose="020B0502020202020204"/>
                <a:cs typeface="+mn-cs"/>
              </a:rPr>
              <a:t>) Layer:		223kN</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Pull at top layer:			186kN</a:t>
            </a: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r>
              <a:rPr lang="en-US" sz="1200" dirty="0">
                <a:solidFill>
                  <a:prstClr val="black"/>
                </a:solidFill>
                <a:latin typeface="Century Gothic" panose="020B0502020202020204"/>
                <a:cs typeface="+mn-cs"/>
              </a:rPr>
              <a:t>Speed:</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Speed at bottom (1</a:t>
            </a:r>
            <a:r>
              <a:rPr lang="en-US" sz="1200" baseline="30000" dirty="0">
                <a:solidFill>
                  <a:prstClr val="black"/>
                </a:solidFill>
                <a:latin typeface="Century Gothic" panose="020B0502020202020204"/>
                <a:cs typeface="+mn-cs"/>
              </a:rPr>
              <a:t>st</a:t>
            </a:r>
            <a:r>
              <a:rPr lang="en-US" sz="1200" dirty="0">
                <a:solidFill>
                  <a:prstClr val="black"/>
                </a:solidFill>
                <a:latin typeface="Century Gothic" panose="020B0502020202020204"/>
                <a:cs typeface="+mn-cs"/>
              </a:rPr>
              <a:t>) Layer:	0-108m/min</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Speed at top layer:			0-126m/min</a:t>
            </a:r>
          </a:p>
          <a:p>
            <a:pPr defTabSz="342900" eaLnBrk="1" fontAlgn="auto" hangingPunct="1">
              <a:spcBef>
                <a:spcPts val="0"/>
              </a:spcBef>
              <a:spcAft>
                <a:spcPts val="0"/>
              </a:spcAft>
            </a:pPr>
            <a:r>
              <a:rPr lang="en-US" sz="900" i="1" dirty="0">
                <a:solidFill>
                  <a:prstClr val="black"/>
                </a:solidFill>
                <a:latin typeface="Century Gothic" panose="020B0502020202020204"/>
                <a:cs typeface="+mn-cs"/>
              </a:rPr>
              <a:t>(top layer data is depending on rope/cable configuration)</a:t>
            </a: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r>
              <a:rPr lang="en-US" sz="1200" dirty="0">
                <a:solidFill>
                  <a:prstClr val="black"/>
                </a:solidFill>
                <a:latin typeface="Century Gothic" panose="020B0502020202020204"/>
                <a:cs typeface="+mn-cs"/>
              </a:rPr>
              <a:t>Temperature range:</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Operations:		-2</a:t>
            </a:r>
            <a:r>
              <a:rPr lang="en-US" sz="1200" baseline="50000" dirty="0">
                <a:solidFill>
                  <a:prstClr val="black"/>
                </a:solidFill>
                <a:latin typeface="Century Gothic" panose="020B0502020202020204"/>
                <a:cs typeface="+mn-cs"/>
              </a:rPr>
              <a:t>o</a:t>
            </a:r>
            <a:r>
              <a:rPr lang="en-US" sz="1200" dirty="0">
                <a:solidFill>
                  <a:prstClr val="black"/>
                </a:solidFill>
                <a:latin typeface="Century Gothic" panose="020B0502020202020204"/>
                <a:cs typeface="+mn-cs"/>
              </a:rPr>
              <a:t> to +30</a:t>
            </a:r>
            <a:r>
              <a:rPr lang="en-US" sz="1200" baseline="50000" dirty="0">
                <a:solidFill>
                  <a:prstClr val="black"/>
                </a:solidFill>
                <a:latin typeface="Century Gothic" panose="020B0502020202020204"/>
                <a:cs typeface="+mn-cs"/>
              </a:rPr>
              <a:t>o</a:t>
            </a:r>
            <a:r>
              <a:rPr lang="en-US" sz="1200" dirty="0">
                <a:solidFill>
                  <a:prstClr val="black"/>
                </a:solidFill>
                <a:latin typeface="Century Gothic" panose="020B0502020202020204"/>
                <a:cs typeface="+mn-cs"/>
              </a:rPr>
              <a:t>C</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Storage:			-20</a:t>
            </a:r>
            <a:r>
              <a:rPr lang="en-US" sz="1200" baseline="50000" dirty="0">
                <a:solidFill>
                  <a:prstClr val="black"/>
                </a:solidFill>
                <a:latin typeface="Century Gothic" panose="020B0502020202020204"/>
                <a:cs typeface="+mn-cs"/>
              </a:rPr>
              <a:t>o</a:t>
            </a:r>
            <a:r>
              <a:rPr lang="en-US" sz="1200" dirty="0">
                <a:solidFill>
                  <a:prstClr val="black"/>
                </a:solidFill>
                <a:latin typeface="Century Gothic" panose="020B0502020202020204"/>
                <a:cs typeface="+mn-cs"/>
              </a:rPr>
              <a:t> to +50</a:t>
            </a:r>
            <a:r>
              <a:rPr lang="en-US" sz="1200" baseline="50000" dirty="0">
                <a:solidFill>
                  <a:prstClr val="black"/>
                </a:solidFill>
                <a:latin typeface="Century Gothic" panose="020B0502020202020204"/>
                <a:cs typeface="+mn-cs"/>
              </a:rPr>
              <a:t>o</a:t>
            </a:r>
            <a:r>
              <a:rPr lang="en-US" sz="1200" dirty="0">
                <a:solidFill>
                  <a:prstClr val="black"/>
                </a:solidFill>
                <a:latin typeface="Century Gothic" panose="020B0502020202020204"/>
                <a:cs typeface="+mn-cs"/>
              </a:rPr>
              <a:t>C</a:t>
            </a:r>
          </a:p>
        </p:txBody>
      </p:sp>
      <p:pic>
        <p:nvPicPr>
          <p:cNvPr id="6" name="Picture 5"/>
          <p:cNvPicPr>
            <a:picLocks noChangeAspect="1"/>
          </p:cNvPicPr>
          <p:nvPr/>
        </p:nvPicPr>
        <p:blipFill>
          <a:blip r:embed="rId3"/>
          <a:stretch>
            <a:fillRect/>
          </a:stretch>
        </p:blipFill>
        <p:spPr>
          <a:xfrm rot="525638">
            <a:off x="6463108" y="1327649"/>
            <a:ext cx="2417678" cy="3436990"/>
          </a:xfrm>
          <a:prstGeom prst="rect">
            <a:avLst/>
          </a:prstGeom>
        </p:spPr>
      </p:pic>
      <p:pic>
        <p:nvPicPr>
          <p:cNvPr id="8" name="Picture 7"/>
          <p:cNvPicPr>
            <a:picLocks noChangeAspect="1"/>
          </p:cNvPicPr>
          <p:nvPr/>
        </p:nvPicPr>
        <p:blipFill>
          <a:blip r:embed="rId4"/>
          <a:stretch>
            <a:fillRect/>
          </a:stretch>
        </p:blipFill>
        <p:spPr>
          <a:xfrm>
            <a:off x="137325" y="561810"/>
            <a:ext cx="1200317" cy="2672135"/>
          </a:xfrm>
          <a:prstGeom prst="rect">
            <a:avLst/>
          </a:prstGeom>
        </p:spPr>
      </p:pic>
    </p:spTree>
    <p:extLst>
      <p:ext uri="{BB962C8B-B14F-4D97-AF65-F5344CB8AC3E}">
        <p14:creationId xmlns:p14="http://schemas.microsoft.com/office/powerpoint/2010/main" val="166786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A59C-A970-49B9-8669-8321793A8053}"/>
              </a:ext>
            </a:extLst>
          </p:cNvPr>
          <p:cNvSpPr>
            <a:spLocks noGrp="1"/>
          </p:cNvSpPr>
          <p:nvPr>
            <p:ph type="ctrTitle"/>
          </p:nvPr>
        </p:nvSpPr>
        <p:spPr>
          <a:xfrm>
            <a:off x="2406430" y="1326874"/>
            <a:ext cx="6200795" cy="396572"/>
          </a:xfrm>
        </p:spPr>
        <p:txBody>
          <a:bodyPr>
            <a:normAutofit fontScale="90000"/>
          </a:bodyPr>
          <a:lstStyle/>
          <a:p>
            <a:r>
              <a:rPr lang="en-US" sz="2400" dirty="0"/>
              <a:t>JRA 3.2.2 Winch</a:t>
            </a:r>
          </a:p>
        </p:txBody>
      </p:sp>
      <p:sp>
        <p:nvSpPr>
          <p:cNvPr id="3" name="Subtítulo 2">
            <a:extLst>
              <a:ext uri="{FF2B5EF4-FFF2-40B4-BE49-F238E27FC236}">
                <a16:creationId xmlns:a16="http://schemas.microsoft.com/office/drawing/2014/main" id="{BEC763AB-C13C-45E9-B09C-3AA145AC6F58}"/>
              </a:ext>
            </a:extLst>
          </p:cNvPr>
          <p:cNvSpPr>
            <a:spLocks noGrp="1"/>
          </p:cNvSpPr>
          <p:nvPr>
            <p:ph type="subTitle" idx="1"/>
          </p:nvPr>
        </p:nvSpPr>
        <p:spPr>
          <a:xfrm>
            <a:off x="2406430" y="1806322"/>
            <a:ext cx="6464244" cy="312204"/>
          </a:xfrm>
        </p:spPr>
        <p:txBody>
          <a:bodyPr>
            <a:normAutofit/>
          </a:bodyPr>
          <a:lstStyle/>
          <a:p>
            <a:pPr fontAlgn="base"/>
            <a:r>
              <a:rPr lang="en-IE" sz="1350" dirty="0"/>
              <a:t>T3.2.2 Multipurpose winch</a:t>
            </a:r>
          </a:p>
        </p:txBody>
      </p:sp>
      <p:pic>
        <p:nvPicPr>
          <p:cNvPr id="7" name="Marcador de posición de imagen 6">
            <a:extLst>
              <a:ext uri="{FF2B5EF4-FFF2-40B4-BE49-F238E27FC236}">
                <a16:creationId xmlns:a16="http://schemas.microsoft.com/office/drawing/2014/main" id="{00CE3981-1B8F-464A-AD6D-C03DD47303C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740" r="10740"/>
          <a:stretch>
            <a:fillRect/>
          </a:stretch>
        </p:blipFill>
        <p:spPr>
          <a:xfrm>
            <a:off x="2346795" y="4468256"/>
            <a:ext cx="1294832" cy="642996"/>
          </a:xfrm>
        </p:spPr>
      </p:pic>
      <p:sp>
        <p:nvSpPr>
          <p:cNvPr id="5" name="Marcador de Posição de Conteúdo 4">
            <a:extLst>
              <a:ext uri="{FF2B5EF4-FFF2-40B4-BE49-F238E27FC236}">
                <a16:creationId xmlns:a16="http://schemas.microsoft.com/office/drawing/2014/main" id="{9486BD8F-4984-422E-A92F-ADAEAAF358FC}"/>
              </a:ext>
            </a:extLst>
          </p:cNvPr>
          <p:cNvSpPr>
            <a:spLocks noGrp="1"/>
          </p:cNvSpPr>
          <p:nvPr>
            <p:ph sz="quarter" idx="13"/>
          </p:nvPr>
        </p:nvSpPr>
        <p:spPr/>
        <p:txBody>
          <a:bodyPr>
            <a:normAutofit fontScale="40000" lnSpcReduction="20000"/>
          </a:bodyPr>
          <a:lstStyle/>
          <a:p>
            <a:r>
              <a:rPr lang="en-US" dirty="0"/>
              <a:t>February 25</a:t>
            </a:r>
            <a:r>
              <a:rPr lang="en-US" baseline="30000" dirty="0"/>
              <a:t>th</a:t>
            </a:r>
            <a:r>
              <a:rPr lang="en-US" dirty="0"/>
              <a:t> 2021  </a:t>
            </a:r>
            <a:r>
              <a:rPr lang="en-US" dirty="0" err="1"/>
              <a:t>Eurofleet</a:t>
            </a:r>
            <a:r>
              <a:rPr lang="en-US" dirty="0"/>
              <a:t>+ General Assembly</a:t>
            </a:r>
          </a:p>
        </p:txBody>
      </p:sp>
      <p:sp>
        <p:nvSpPr>
          <p:cNvPr id="4" name="CuadroTexto 3">
            <a:extLst>
              <a:ext uri="{FF2B5EF4-FFF2-40B4-BE49-F238E27FC236}">
                <a16:creationId xmlns:a16="http://schemas.microsoft.com/office/drawing/2014/main" id="{D5C06B7B-2BE4-8546-8AE3-9F27CAE3C50C}"/>
              </a:ext>
            </a:extLst>
          </p:cNvPr>
          <p:cNvSpPr txBox="1"/>
          <p:nvPr/>
        </p:nvSpPr>
        <p:spPr>
          <a:xfrm>
            <a:off x="2406430" y="2141770"/>
            <a:ext cx="5273040" cy="2308324"/>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Century Gothic" panose="020B0502020202020204"/>
                <a:cs typeface="+mn-cs"/>
              </a:rPr>
              <a:t>Preliminary specifications:</a:t>
            </a:r>
          </a:p>
          <a:p>
            <a:pPr defTabSz="342900" eaLnBrk="1" fontAlgn="auto" hangingPunct="1">
              <a:spcBef>
                <a:spcPts val="0"/>
              </a:spcBef>
              <a:spcAft>
                <a:spcPts val="0"/>
              </a:spcAft>
            </a:pP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r>
              <a:rPr lang="en-US" sz="1200" dirty="0">
                <a:solidFill>
                  <a:prstClr val="black"/>
                </a:solidFill>
                <a:latin typeface="Century Gothic" panose="020B0502020202020204"/>
                <a:cs typeface="+mn-cs"/>
              </a:rPr>
              <a:t>Certifications – all optional:</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System certification:		DNVGL-0378 </a:t>
            </a:r>
            <a:r>
              <a:rPr lang="en-US" sz="825" dirty="0">
                <a:solidFill>
                  <a:prstClr val="black"/>
                </a:solidFill>
                <a:latin typeface="Century Gothic" panose="020B0502020202020204"/>
                <a:cs typeface="+mn-cs"/>
              </a:rPr>
              <a:t>(lifting appliance)</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Lifting certification:		ILO1.5.2</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Container certification:	CSC</a:t>
            </a:r>
          </a:p>
          <a:p>
            <a:pPr marL="214313" indent="-214313" defTabSz="342900" eaLnBrk="1" fontAlgn="auto" hangingPunct="1">
              <a:spcBef>
                <a:spcPts val="0"/>
              </a:spcBef>
              <a:spcAft>
                <a:spcPts val="0"/>
              </a:spcAft>
              <a:buFont typeface="Arial" panose="020B0604020202020204" pitchFamily="34" charset="0"/>
              <a:buChar char="•"/>
            </a:pPr>
            <a:endParaRPr lang="en-US" sz="1200" dirty="0">
              <a:solidFill>
                <a:prstClr val="black"/>
              </a:solidFill>
              <a:latin typeface="Century Gothic" panose="020B0502020202020204"/>
              <a:cs typeface="+mn-cs"/>
            </a:endParaRPr>
          </a:p>
          <a:p>
            <a:pPr defTabSz="342900" eaLnBrk="1" fontAlgn="auto" hangingPunct="1">
              <a:spcBef>
                <a:spcPts val="0"/>
              </a:spcBef>
              <a:spcAft>
                <a:spcPts val="0"/>
              </a:spcAft>
            </a:pPr>
            <a:r>
              <a:rPr lang="en-US" sz="1200" dirty="0">
                <a:solidFill>
                  <a:prstClr val="black"/>
                </a:solidFill>
                <a:latin typeface="Century Gothic" panose="020B0502020202020204"/>
                <a:cs typeface="+mn-cs"/>
              </a:rPr>
              <a:t>Standards:</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Electrical standard:		DNV-OS-D201</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Ingress protection:		No less than IP56</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Electrical standard:		DNV-OS-D201</a:t>
            </a:r>
          </a:p>
          <a:p>
            <a:pPr marL="214313" indent="-214313" defTabSz="342900" eaLnBrk="1" fontAlgn="auto" hangingPunct="1">
              <a:spcBef>
                <a:spcPts val="0"/>
              </a:spcBef>
              <a:spcAft>
                <a:spcPts val="0"/>
              </a:spcAft>
              <a:buFont typeface="Arial" panose="020B0604020202020204" pitchFamily="34" charset="0"/>
              <a:buChar char="•"/>
            </a:pPr>
            <a:r>
              <a:rPr lang="en-US" sz="1200" dirty="0">
                <a:solidFill>
                  <a:prstClr val="black"/>
                </a:solidFill>
                <a:latin typeface="Century Gothic" panose="020B0502020202020204"/>
                <a:cs typeface="+mn-cs"/>
              </a:rPr>
              <a:t>Paint:					C5M ISO 12944</a:t>
            </a:r>
          </a:p>
        </p:txBody>
      </p:sp>
      <p:pic>
        <p:nvPicPr>
          <p:cNvPr id="6" name="Picture 5"/>
          <p:cNvPicPr>
            <a:picLocks noChangeAspect="1"/>
          </p:cNvPicPr>
          <p:nvPr/>
        </p:nvPicPr>
        <p:blipFill>
          <a:blip r:embed="rId3"/>
          <a:stretch>
            <a:fillRect/>
          </a:stretch>
        </p:blipFill>
        <p:spPr>
          <a:xfrm rot="525638">
            <a:off x="6463108" y="1327649"/>
            <a:ext cx="2417678" cy="3436990"/>
          </a:xfrm>
          <a:prstGeom prst="rect">
            <a:avLst/>
          </a:prstGeom>
        </p:spPr>
      </p:pic>
      <p:pic>
        <p:nvPicPr>
          <p:cNvPr id="9" name="Picture 8"/>
          <p:cNvPicPr>
            <a:picLocks noChangeAspect="1"/>
          </p:cNvPicPr>
          <p:nvPr/>
        </p:nvPicPr>
        <p:blipFill rotWithShape="1">
          <a:blip r:embed="rId4"/>
          <a:srcRect l="1774"/>
          <a:stretch/>
        </p:blipFill>
        <p:spPr>
          <a:xfrm>
            <a:off x="0" y="1343339"/>
            <a:ext cx="2418567" cy="2515031"/>
          </a:xfrm>
          <a:prstGeom prst="rect">
            <a:avLst/>
          </a:prstGeom>
        </p:spPr>
      </p:pic>
    </p:spTree>
    <p:extLst>
      <p:ext uri="{BB962C8B-B14F-4D97-AF65-F5344CB8AC3E}">
        <p14:creationId xmlns:p14="http://schemas.microsoft.com/office/powerpoint/2010/main" val="2021561126"/>
      </p:ext>
    </p:extLst>
  </p:cSld>
  <p:clrMapOvr>
    <a:masterClrMapping/>
  </p:clrMapOvr>
</p:sld>
</file>

<file path=ppt/theme/theme1.xml><?xml version="1.0" encoding="utf-8"?>
<a:theme xmlns:a="http://schemas.openxmlformats.org/drawingml/2006/main" name="Oversigstbille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asto de Vapor">
  <a:themeElements>
    <a:clrScheme name="Vermelh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Rasto de Vap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sto de Vap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ovedbille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cArtn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n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cArtn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e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cArtn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Hovedbille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cArtn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Hovedbille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cArtn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Hovedbille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cArtn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Template>
  <TotalTime>30170</TotalTime>
  <Words>1657</Words>
  <Application>Microsoft Office PowerPoint</Application>
  <PresentationFormat>On-screen Show (16:9)</PresentationFormat>
  <Paragraphs>182</Paragraphs>
  <Slides>13</Slides>
  <Notes>6</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13</vt:i4>
      </vt:variant>
    </vt:vector>
  </HeadingPairs>
  <TitlesOfParts>
    <vt:vector size="28" baseType="lpstr">
      <vt:lpstr>Century Gothic</vt:lpstr>
      <vt:lpstr>Calibri</vt:lpstr>
      <vt:lpstr>Arial</vt:lpstr>
      <vt:lpstr>MS PGothic</vt:lpstr>
      <vt:lpstr>Times</vt:lpstr>
      <vt:lpstr>Oversigstbillede</vt:lpstr>
      <vt:lpstr>1_Hovedbilleder</vt:lpstr>
      <vt:lpstr>Divinf</vt:lpstr>
      <vt:lpstr>Defence</vt:lpstr>
      <vt:lpstr>4_Hovedbilleder</vt:lpstr>
      <vt:lpstr>5_Hovedbilleder</vt:lpstr>
      <vt:lpstr>6_Hovedbilleder</vt:lpstr>
      <vt:lpstr>Master</vt:lpstr>
      <vt:lpstr>Custom Design</vt:lpstr>
      <vt:lpstr>Rasto de Vapor</vt:lpstr>
      <vt:lpstr>PowerPoint Presentation</vt:lpstr>
      <vt:lpstr>PowerPoint Presentation</vt:lpstr>
      <vt:lpstr>JRA 3.2.2 Winch</vt:lpstr>
      <vt:lpstr>JRA 3.2.2 Winch</vt:lpstr>
      <vt:lpstr>JRA 3.2.2 Winch</vt:lpstr>
      <vt:lpstr>JRA 3.2.2 Winch</vt:lpstr>
      <vt:lpstr>JRA 3.2.2 Winch</vt:lpstr>
      <vt:lpstr>JRA 3.2.2 Winch</vt:lpstr>
      <vt:lpstr>JRA 3.2.2 Winch</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 Gravengaard</dc:creator>
  <cp:lastModifiedBy>Lars Jørgensen</cp:lastModifiedBy>
  <cp:revision>2107</cp:revision>
  <cp:lastPrinted>2017-07-17T11:52:35Z</cp:lastPrinted>
  <dcterms:created xsi:type="dcterms:W3CDTF">2008-03-09T07:19:56Z</dcterms:created>
  <dcterms:modified xsi:type="dcterms:W3CDTF">2021-06-01T10:40:58Z</dcterms:modified>
</cp:coreProperties>
</file>